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heme/theme6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.xml" ContentType="application/vnd.openxmlformats-officedocument.presentationml.notesSlide+xml"/>
  <Override PartName="/ppt/tags/tag84.xml" ContentType="application/vnd.openxmlformats-officedocument.presentationml.tags+xml"/>
  <Override PartName="/ppt/notesSlides/notesSlide3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4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5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6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7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8.xml" ContentType="application/vnd.openxmlformats-officedocument.presentationml.notesSlide+xml"/>
  <Override PartName="/ppt/tags/tag100.xml" ContentType="application/vnd.openxmlformats-officedocument.presentationml.tags+xml"/>
  <Override PartName="/ppt/notesSlides/notesSlide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.xml" ContentType="application/vnd.openxmlformats-officedocument.presentationml.notesSlide+xml"/>
  <Override PartName="/ppt/tags/tag102.xml" ContentType="application/vnd.openxmlformats-officedocument.presentationml.tags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 bookmarkIdSeed="2">
  <p:sldMasterIdLst>
    <p:sldMasterId id="2147483660" r:id="rId4"/>
    <p:sldMasterId id="2147483706" r:id="rId5"/>
    <p:sldMasterId id="2147483720" r:id="rId6"/>
    <p:sldMasterId id="2147483734" r:id="rId7"/>
    <p:sldMasterId id="2147483748" r:id="rId8"/>
  </p:sldMasterIdLst>
  <p:notesMasterIdLst>
    <p:notesMasterId r:id="rId28"/>
  </p:notesMasterIdLst>
  <p:sldIdLst>
    <p:sldId id="2134808373" r:id="rId9"/>
    <p:sldId id="2134808374" r:id="rId10"/>
    <p:sldId id="286" r:id="rId11"/>
    <p:sldId id="291" r:id="rId12"/>
    <p:sldId id="328" r:id="rId13"/>
    <p:sldId id="2134808363" r:id="rId14"/>
    <p:sldId id="2134808362" r:id="rId15"/>
    <p:sldId id="2134808365" r:id="rId16"/>
    <p:sldId id="2007579796" r:id="rId17"/>
    <p:sldId id="2134808379" r:id="rId18"/>
    <p:sldId id="527" r:id="rId19"/>
    <p:sldId id="2007579793" r:id="rId20"/>
    <p:sldId id="532" r:id="rId21"/>
    <p:sldId id="323" r:id="rId22"/>
    <p:sldId id="2134808356" r:id="rId23"/>
    <p:sldId id="2007579743" r:id="rId24"/>
    <p:sldId id="2007579798" r:id="rId25"/>
    <p:sldId id="2007579799" r:id="rId26"/>
    <p:sldId id="2007579767" r:id="rId27"/>
  </p:sldIdLst>
  <p:sldSz cx="9144000" cy="5143500" type="screen16x9"/>
  <p:notesSz cx="6858000" cy="9144000"/>
  <p:embeddedFontLst>
    <p:embeddedFont>
      <p:font typeface="DIN-Medium" panose="020B0600010101020104" pitchFamily="34" charset="0"/>
      <p:regular r:id="rId29"/>
    </p:embeddedFont>
    <p:embeddedFont>
      <p:font typeface="DIN-Regular" panose="020B0500010101010101" pitchFamily="34" charset="0"/>
      <p:regular r:id="rId30"/>
    </p:embeddedFont>
    <p:embeddedFont>
      <p:font typeface="EnBW DIN Pro" panose="020B0504020101020102" pitchFamily="34" charset="0"/>
      <p:regular r:id="rId31"/>
      <p:bold r:id="rId32"/>
    </p:embeddedFont>
    <p:embeddedFont>
      <p:font typeface="EnBW DIN Pro Medium" panose="020B0604020101020102" pitchFamily="34" charset="0"/>
      <p:regular r:id="rId33"/>
    </p:embeddedFont>
  </p:embeddedFontLst>
  <p:custDataLst>
    <p:tags r:id="rId34"/>
  </p:custDataLst>
  <p:defaultTextStyle>
    <a:defPPr>
      <a:defRPr lang="de-DE"/>
    </a:defPPr>
    <a:lvl1pPr marL="0" algn="l" defTabSz="685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2809" algn="l" defTabSz="685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5617" algn="l" defTabSz="685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8426" algn="l" defTabSz="685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71234" algn="l" defTabSz="685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14043" algn="l" defTabSz="685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56851" algn="l" defTabSz="685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99660" algn="l" defTabSz="685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42468" algn="l" defTabSz="68561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2" orient="horz" pos="849" userDrawn="1">
          <p15:clr>
            <a:srgbClr val="A4A3A4"/>
          </p15:clr>
        </p15:guide>
        <p15:guide id="3" pos="1927" userDrawn="1">
          <p15:clr>
            <a:srgbClr val="A4A3A4"/>
          </p15:clr>
        </p15:guide>
        <p15:guide id="4" pos="4853" userDrawn="1">
          <p15:clr>
            <a:srgbClr val="A4A3A4"/>
          </p15:clr>
        </p15:guide>
        <p15:guide id="5" pos="4105" userDrawn="1">
          <p15:clr>
            <a:srgbClr val="A4A3A4"/>
          </p15:clr>
        </p15:guide>
        <p15:guide id="6" pos="3084" userDrawn="1">
          <p15:clr>
            <a:srgbClr val="A4A3A4"/>
          </p15:clr>
        </p15:guide>
        <p15:guide id="7" pos="4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79BE82-96EF-79F6-9F33-1847697F0C02}" name="Praetorius Johanna" initials="PJ" userId="S::johanna.praetorius@netcom-bw.de::952d6374-a4d3-43af-830d-1f772859a79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825266-7526-4117-A4E4-AF0CF4C19238}" v="3" dt="2023-04-25T10:11:16.474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57" autoAdjust="0"/>
  </p:normalViewPr>
  <p:slideViewPr>
    <p:cSldViewPr showGuides="1">
      <p:cViewPr varScale="1">
        <p:scale>
          <a:sx n="150" d="100"/>
          <a:sy n="150" d="100"/>
        </p:scale>
        <p:origin x="510" y="126"/>
      </p:cViewPr>
      <p:guideLst>
        <p:guide orient="horz" pos="2981"/>
        <p:guide orient="horz" pos="849"/>
        <p:guide pos="1927"/>
        <p:guide pos="4853"/>
        <p:guide pos="4105"/>
        <p:guide pos="3084"/>
        <p:guide pos="499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7956"/>
    </p:cViewPr>
  </p:sorterViewPr>
  <p:notesViewPr>
    <p:cSldViewPr showGuides="1">
      <p:cViewPr>
        <p:scale>
          <a:sx n="66" d="100"/>
          <a:sy n="66" d="100"/>
        </p:scale>
        <p:origin x="-2772" y="-31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gs" Target="tags/tag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74625" y="-3175"/>
            <a:ext cx="6683375" cy="3759200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11" name="Notizenplatzhalter 10"/>
          <p:cNvSpPr>
            <a:spLocks noGrp="1"/>
          </p:cNvSpPr>
          <p:nvPr>
            <p:ph type="body" sz="quarter" idx="3"/>
          </p:nvPr>
        </p:nvSpPr>
        <p:spPr bwMode="gray">
          <a:xfrm>
            <a:off x="435428" y="4441372"/>
            <a:ext cx="6110514" cy="4368797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feld 5"/>
          <p:cNvSpPr txBox="1"/>
          <p:nvPr/>
        </p:nvSpPr>
        <p:spPr bwMode="gray">
          <a:xfrm>
            <a:off x="435428" y="4072105"/>
            <a:ext cx="38171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0" baseline="0" dirty="0">
                <a:solidFill>
                  <a:schemeClr val="accent6"/>
                </a:solidFill>
                <a:latin typeface="EnBW DIN Pro"/>
                <a:ea typeface="DIN-Regular" panose="020B0500010101010101" pitchFamily="34" charset="0"/>
                <a:cs typeface="EnBW DIN Pro"/>
              </a:rPr>
              <a:t>Notizen:</a:t>
            </a:r>
          </a:p>
        </p:txBody>
      </p:sp>
    </p:spTree>
    <p:extLst>
      <p:ext uri="{BB962C8B-B14F-4D97-AF65-F5344CB8AC3E}">
        <p14:creationId xmlns:p14="http://schemas.microsoft.com/office/powerpoint/2010/main" val="200372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617" rtl="0" eaLnBrk="1" latinLnBrk="0" hangingPunct="1">
      <a:spcBef>
        <a:spcPts val="450"/>
      </a:spcBef>
      <a:defRPr lang="de-DE" sz="900" kern="1200" baseline="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1pPr>
    <a:lvl2pPr marL="121468" indent="-121468" algn="l" defTabSz="685617" rtl="0" eaLnBrk="1" latinLnBrk="0" hangingPunct="1">
      <a:spcBef>
        <a:spcPts val="450"/>
      </a:spcBef>
      <a:buClr>
        <a:schemeClr val="accent6"/>
      </a:buClr>
      <a:buFont typeface="EnBW DIN Pro" panose="020B0504020101020102" pitchFamily="34" charset="0"/>
      <a:buChar char="»"/>
      <a:defRPr lang="de-DE" sz="900" kern="120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2pPr>
    <a:lvl3pPr marL="242935" indent="-121468" algn="l" defTabSz="685617" rtl="0" eaLnBrk="1" latinLnBrk="0" hangingPunct="1">
      <a:spcBef>
        <a:spcPts val="225"/>
      </a:spcBef>
      <a:buFont typeface="Symbol" panose="05050102010706020507" pitchFamily="18" charset="2"/>
      <a:buChar char="-"/>
      <a:defRPr lang="de-DE" sz="900" kern="120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3pPr>
    <a:lvl4pPr marL="377899" indent="-121468" algn="l" defTabSz="685617" rtl="0" eaLnBrk="1" latinLnBrk="0" hangingPunct="1">
      <a:spcBef>
        <a:spcPts val="225"/>
      </a:spcBef>
      <a:buFont typeface="Symbol" panose="05050102010706020507" pitchFamily="18" charset="2"/>
      <a:buChar char="-"/>
      <a:defRPr lang="de-DE" sz="700" kern="120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4pPr>
    <a:lvl5pPr marL="499367" indent="-121468" algn="l" defTabSz="685617" rtl="0" eaLnBrk="1" latinLnBrk="0" hangingPunct="1">
      <a:spcBef>
        <a:spcPts val="225"/>
      </a:spcBef>
      <a:buFont typeface="Symbol" panose="05050102010706020507" pitchFamily="18" charset="2"/>
      <a:buChar char="-"/>
      <a:defRPr lang="de-DE" sz="700" kern="1200" dirty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5pPr>
    <a:lvl6pPr marL="1714043" algn="l" defTabSz="68561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851" algn="l" defTabSz="68561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660" algn="l" defTabSz="68561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468" algn="l" defTabSz="68561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76213" y="-3175"/>
            <a:ext cx="6680200" cy="3759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FTTB-Erschließungsgebiete</a:t>
            </a:r>
            <a:r>
              <a:rPr lang="de-DE" dirty="0"/>
              <a:t>: Hausen im Tal, Neidingen, </a:t>
            </a:r>
            <a:r>
              <a:rPr lang="de-DE" dirty="0" err="1"/>
              <a:t>Thiergarten</a:t>
            </a:r>
            <a:endParaRPr lang="de-DE" dirty="0"/>
          </a:p>
          <a:p>
            <a:r>
              <a:rPr lang="de-DE" dirty="0"/>
              <a:t>Inbetriebnahme geplant im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314005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0150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6849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LWL-Hausanschluss</a:t>
            </a:r>
            <a:r>
              <a:rPr lang="de-DE" baseline="0" dirty="0"/>
              <a:t> BLS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0026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76213" y="-3175"/>
            <a:ext cx="6680200" cy="3759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5110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9993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900" b="1" i="0" u="none" strike="noStrike" kern="1200" baseline="0" dirty="0" err="1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FRITZ!Box</a:t>
            </a:r>
            <a:r>
              <a:rPr lang="de-DE" sz="900" b="1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 7590 - Technische Daten</a:t>
            </a:r>
          </a:p>
          <a:p>
            <a:endParaRPr lang="de-DE" sz="900" b="1" i="0" u="none" strike="noStrike" kern="1200" baseline="0" dirty="0">
              <a:solidFill>
                <a:schemeClr val="tx1"/>
              </a:solidFill>
              <a:effectLst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Alle DSL-Anschlüsse mit bis zu 300 MBit/s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IP-basiertes, analoges oder ISDN-Festnetz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4 x Gigabit-Ethernet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1 x Gigabit-WAN für den Anschluss an Kabel-/DSL-/Glasfasermodem oder Netzwerk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4 x 4 WLAN AC + N mit Multi-User MIMO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WLAN AC mit bis zu 1.733 MBit/s (5 GHz)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WLAN N mit bis zu 800 MBit/s (2,4 GHz)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2 x USB 3.0 für Speicher und Drucker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DECT-Basisstation für bis zu 6 Handgeräte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ISDN-S₀-Bus für ISDN-Telefone oder ISDN-Telefonanlage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b="0" i="0" u="none" strike="noStrike" kern="1200" baseline="0" dirty="0">
                <a:solidFill>
                  <a:schemeClr val="tx1"/>
                </a:solidFill>
                <a:effectLst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t>2 x a/b-Port für analoge Telefone, Anrufbeantworter und Fax</a:t>
            </a:r>
          </a:p>
        </p:txBody>
      </p:sp>
    </p:spTree>
    <p:extLst>
      <p:ext uri="{BB962C8B-B14F-4D97-AF65-F5344CB8AC3E}">
        <p14:creationId xmlns:p14="http://schemas.microsoft.com/office/powerpoint/2010/main" val="2140052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Link zur Video-Verknüpfung: S:\Netzwerkfreigaben\FS-Beteiligungen\NetCom\info\produkte\NetCom_portfolio\allg\präsentation\Videos waipu.tv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5871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76213" y="-3175"/>
            <a:ext cx="6680200" cy="37592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8232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536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8765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1.xml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2.xml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Relationship Id="rId4" Type="http://schemas.openxmlformats.org/officeDocument/2006/relationships/image" Target="../media/image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4.xml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5.xml"/><Relationship Id="rId4" Type="http://schemas.openxmlformats.org/officeDocument/2006/relationships/image" Target="../media/image3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1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2.xml"/><Relationship Id="rId4" Type="http://schemas.openxmlformats.org/officeDocument/2006/relationships/image" Target="../media/image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3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4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5.xml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6.xml"/><Relationship Id="rId4" Type="http://schemas.openxmlformats.org/officeDocument/2006/relationships/image" Target="../media/image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7.xml"/><Relationship Id="rId4" Type="http://schemas.openxmlformats.org/officeDocument/2006/relationships/image" Target="../media/image3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8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9.xml"/><Relationship Id="rId4" Type="http://schemas.openxmlformats.org/officeDocument/2006/relationships/image" Target="../media/image3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0.xml"/><Relationship Id="rId4" Type="http://schemas.openxmlformats.org/officeDocument/2006/relationships/image" Target="../media/image3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1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6.xml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7.xml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8.xml"/><Relationship Id="rId4" Type="http://schemas.openxmlformats.org/officeDocument/2006/relationships/image" Target="../media/image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9.xml"/><Relationship Id="rId4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0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1.xml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2.xml"/><Relationship Id="rId4" Type="http://schemas.openxmlformats.org/officeDocument/2006/relationships/image" Target="../media/image3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3.xml"/><Relationship Id="rId4" Type="http://schemas.openxmlformats.org/officeDocument/2006/relationships/image" Target="../media/image3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4.xml"/><Relationship Id="rId4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5.xml"/><Relationship Id="rId4" Type="http://schemas.openxmlformats.org/officeDocument/2006/relationships/image" Target="../media/image3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6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668780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/>
          <p:cNvPicPr preferRelativeResize="0"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04" y="4347001"/>
            <a:ext cx="1786935" cy="3801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 userDrawn="1"/>
        </p:nvSpPr>
        <p:spPr bwMode="invGray">
          <a:xfrm>
            <a:off x="121470" y="121500"/>
            <a:ext cx="8901063" cy="2831306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21470" y="4478292"/>
            <a:ext cx="4329001" cy="107722"/>
          </a:xfrm>
          <a:solidFill>
            <a:srgbClr val="FFFFFF"/>
          </a:solidFill>
        </p:spPr>
        <p:txBody>
          <a:bodyPr wrap="square" lIns="229439" tIns="0" rIns="0">
            <a:spAutoFit/>
          </a:bodyPr>
          <a:lstStyle>
            <a:lvl1pPr>
              <a:defRPr lang="de-DE" sz="7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1469" y="3015629"/>
            <a:ext cx="4342212" cy="97155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229439" tIns="215942"/>
          <a:lstStyle>
            <a:lvl1pPr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700" noProof="0" dirty="0"/>
              <a:t>Abteilung oder Bereich</a:t>
            </a:r>
            <a:br>
              <a:rPr lang="de-DE" sz="700" noProof="0" dirty="0"/>
            </a:br>
            <a:r>
              <a:rPr lang="de-DE" sz="700" noProof="0" dirty="0"/>
              <a:t>Max Mustermann</a:t>
            </a:r>
            <a:br>
              <a:rPr lang="de-DE" sz="700" noProof="0" dirty="0"/>
            </a:br>
            <a:r>
              <a:rPr lang="de-DE" sz="700" noProof="0" dirty="0"/>
              <a:t>1. Juni 2014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352304" y="341775"/>
            <a:ext cx="8421553" cy="373949"/>
          </a:xfrm>
          <a:noFill/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7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60360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118812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49238" y="484392"/>
            <a:ext cx="7084280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 bwMode="gray">
          <a:xfrm>
            <a:off x="121469" y="1155599"/>
            <a:ext cx="8901062" cy="3684292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351143" y="3429000"/>
            <a:ext cx="4112539" cy="1228500"/>
          </a:xfrm>
          <a:solidFill>
            <a:schemeClr val="accent6"/>
          </a:solidFill>
        </p:spPr>
        <p:txBody>
          <a:bodyPr lIns="107971" tIns="107971" rIns="107971" bIns="107971"/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EnBW DIN Pro"/>
                <a:cs typeface="EnBW DIN Pro"/>
                <a:sym typeface="EnBW DIN Pro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2pPr>
            <a:lvl3pPr marL="121468" indent="-121468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bg1"/>
              </a:buClr>
              <a:buFont typeface="EnBW DIN Pro" panose="020B0504020101020102" pitchFamily="34" charset="0"/>
              <a:buChar char="›"/>
              <a:defRPr sz="9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900">
                <a:solidFill>
                  <a:schemeClr val="bg1"/>
                </a:solidFill>
              </a:defRPr>
            </a:lvl4pPr>
            <a:lvl5pPr>
              <a:lnSpc>
                <a:spcPts val="1125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5664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8624489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5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1142" y="4117015"/>
            <a:ext cx="4114170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351144" y="1275161"/>
            <a:ext cx="4112537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1"/>
          </p:nvPr>
        </p:nvSpPr>
        <p:spPr>
          <a:xfrm>
            <a:off x="351143" y="1707655"/>
            <a:ext cx="4112539" cy="234047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669913" y="4117015"/>
            <a:ext cx="4093043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669914" y="1275161"/>
            <a:ext cx="4091419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Inhaltsplatzhalter 6"/>
          <p:cNvSpPr>
            <a:spLocks noGrp="1"/>
          </p:cNvSpPr>
          <p:nvPr>
            <p:ph sz="quarter" idx="24"/>
          </p:nvPr>
        </p:nvSpPr>
        <p:spPr>
          <a:xfrm>
            <a:off x="4669913" y="1707655"/>
            <a:ext cx="4091421" cy="234047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257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270741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5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51142" y="1274401"/>
            <a:ext cx="4112540" cy="2755512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4680456" y="1707655"/>
            <a:ext cx="4102881" cy="3132237"/>
          </a:xfrm>
        </p:spPr>
        <p:txBody>
          <a:bodyPr/>
          <a:lstStyle>
            <a:lvl1pPr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1143" y="4117015"/>
            <a:ext cx="4112540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680318" y="1275161"/>
            <a:ext cx="4103016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b="1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971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769781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2305" y="484392"/>
            <a:ext cx="7081213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351143" y="1275161"/>
            <a:ext cx="4112539" cy="355065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latin typeface="EnBW DIN Pro"/>
                <a:cs typeface="EnBW DIN Pro"/>
                <a:sym typeface="EnBW DIN Pro"/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1526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3048111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/>
          <p:cNvPicPr preferRelativeResize="0"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04" y="4347001"/>
            <a:ext cx="1786935" cy="3801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 userDrawn="1"/>
        </p:nvSpPr>
        <p:spPr bwMode="invGray">
          <a:xfrm>
            <a:off x="121470" y="121500"/>
            <a:ext cx="8901063" cy="2831306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21470" y="4478292"/>
            <a:ext cx="4329001" cy="107722"/>
          </a:xfrm>
          <a:solidFill>
            <a:srgbClr val="FFFFFF"/>
          </a:solidFill>
        </p:spPr>
        <p:txBody>
          <a:bodyPr wrap="square" lIns="229439" tIns="0" rIns="0">
            <a:spAutoFit/>
          </a:bodyPr>
          <a:lstStyle>
            <a:lvl1pPr>
              <a:defRPr lang="de-DE" sz="7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1469" y="3015629"/>
            <a:ext cx="4342212" cy="97155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229439" tIns="215942"/>
          <a:lstStyle>
            <a:lvl1pPr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700" noProof="0" dirty="0"/>
              <a:t>Abteilung oder Bereich</a:t>
            </a:r>
            <a:br>
              <a:rPr lang="de-DE" sz="700" noProof="0" dirty="0"/>
            </a:br>
            <a:r>
              <a:rPr lang="de-DE" sz="700" noProof="0" dirty="0"/>
              <a:t>Max Mustermann</a:t>
            </a:r>
            <a:br>
              <a:rPr lang="de-DE" sz="700" noProof="0" dirty="0"/>
            </a:br>
            <a:r>
              <a:rPr lang="de-DE" sz="700" noProof="0" dirty="0"/>
              <a:t>1. Juni 2014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352304" y="341775"/>
            <a:ext cx="8421553" cy="373949"/>
          </a:xfrm>
          <a:noFill/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7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97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mit Bild (änderb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0667372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21470" y="4050000"/>
            <a:ext cx="8820000" cy="972000"/>
          </a:xfrm>
          <a:solidFill>
            <a:srgbClr val="FFFFFF"/>
          </a:solidFill>
        </p:spPr>
        <p:txBody>
          <a:bodyPr lIns="229439" tIns="426486" rIns="0"/>
          <a:lstStyle>
            <a:lvl1pPr>
              <a:defRPr lang="de-DE" sz="7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1469" y="121500"/>
            <a:ext cx="4342212" cy="2831306"/>
          </a:xfr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1"/>
          </a:gradFill>
        </p:spPr>
        <p:txBody>
          <a:bodyPr lIns="229439" tIns="215942" rIns="215942" bIns="215942" anchor="t" anchorCtr="0">
            <a:noAutofit/>
          </a:bodyPr>
          <a:lstStyle>
            <a:lvl1pPr marL="0" indent="0">
              <a:lnSpc>
                <a:spcPct val="90000"/>
              </a:lnSpc>
              <a:defRPr sz="27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1469" y="3015629"/>
            <a:ext cx="2884764" cy="97155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229439" tIns="215942"/>
          <a:lstStyle>
            <a:lvl1pPr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700" noProof="0" dirty="0"/>
              <a:t>Abteilung oder Bereich</a:t>
            </a:r>
            <a:br>
              <a:rPr lang="de-DE" sz="700" noProof="0" dirty="0"/>
            </a:br>
            <a:r>
              <a:rPr lang="de-DE" sz="700" noProof="0" dirty="0"/>
              <a:t>Max Mustermann</a:t>
            </a:r>
            <a:br>
              <a:rPr lang="de-DE" sz="700" noProof="0" dirty="0"/>
            </a:br>
            <a:r>
              <a:rPr lang="de-DE" sz="700" noProof="0" dirty="0"/>
              <a:t>1. Juni 2014</a:t>
            </a:r>
          </a:p>
        </p:txBody>
      </p:sp>
      <p:sp>
        <p:nvSpPr>
          <p:cNvPr id="16" name="Textplatzhalter 15"/>
          <p:cNvSpPr>
            <a:spLocks noGrp="1" noChangeAspect="1"/>
          </p:cNvSpPr>
          <p:nvPr>
            <p:ph type="body" sz="quarter" idx="16" hasCustomPrompt="1"/>
          </p:nvPr>
        </p:nvSpPr>
        <p:spPr bwMode="gray">
          <a:xfrm>
            <a:off x="6996580" y="4346693"/>
            <a:ext cx="1786935" cy="37783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4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od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0025658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 userDrawn="1"/>
        </p:nvSpPr>
        <p:spPr bwMode="white">
          <a:xfrm>
            <a:off x="121470" y="1155601"/>
            <a:ext cx="8901063" cy="3684291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0666" y="1275160"/>
            <a:ext cx="7072852" cy="3557840"/>
          </a:xfrm>
        </p:spPr>
        <p:txBody>
          <a:bodyPr/>
          <a:lstStyle>
            <a:lvl1pPr marL="242935" indent="-242935"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b="1" baseline="0">
                <a:solidFill>
                  <a:schemeClr val="tx2"/>
                </a:solidFill>
                <a:latin typeface="EnBW DIN Pro"/>
                <a:cs typeface="EnBW DIN Pro"/>
                <a:sym typeface="EnBW DIN Pro"/>
              </a:defRPr>
            </a:lvl1pPr>
            <a:lvl2pPr marL="242935" marR="0" indent="0" algn="l" defTabSz="68561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DIN-Regular" panose="020B0500010101010101" pitchFamily="34" charset="0"/>
              <a:buNone/>
              <a:tabLst/>
              <a:defRPr baseline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de-DE" dirty="0"/>
              <a:t>Text durch klicken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3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0435255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29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08948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351142" y="1275161"/>
            <a:ext cx="7082376" cy="184666"/>
          </a:xfrm>
        </p:spPr>
        <p:txBody>
          <a:bodyPr wrap="square">
            <a:spAutoFit/>
          </a:bodyPr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144" y="484392"/>
            <a:ext cx="7082375" cy="2462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456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615252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351145" y="1275162"/>
            <a:ext cx="7082375" cy="3564731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144" y="484392"/>
            <a:ext cx="7082375" cy="2462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23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mit Bild (änderb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1052326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21470" y="4050000"/>
            <a:ext cx="8820000" cy="972000"/>
          </a:xfrm>
          <a:solidFill>
            <a:srgbClr val="FFFFFF"/>
          </a:solidFill>
        </p:spPr>
        <p:txBody>
          <a:bodyPr lIns="229439" tIns="426486" rIns="0"/>
          <a:lstStyle>
            <a:lvl1pPr>
              <a:defRPr lang="de-DE" sz="7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1469" y="121500"/>
            <a:ext cx="4342212" cy="2831306"/>
          </a:xfr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1"/>
          </a:gradFill>
        </p:spPr>
        <p:txBody>
          <a:bodyPr lIns="229439" tIns="215942" rIns="215942" bIns="215942" anchor="t" anchorCtr="0">
            <a:noAutofit/>
          </a:bodyPr>
          <a:lstStyle>
            <a:lvl1pPr marL="0" indent="0">
              <a:lnSpc>
                <a:spcPct val="90000"/>
              </a:lnSpc>
              <a:defRPr sz="27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1469" y="3015629"/>
            <a:ext cx="2884764" cy="97155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229439" tIns="215942"/>
          <a:lstStyle>
            <a:lvl1pPr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700" noProof="0" dirty="0"/>
              <a:t>Abteilung oder Bereich</a:t>
            </a:r>
            <a:br>
              <a:rPr lang="de-DE" sz="700" noProof="0" dirty="0"/>
            </a:br>
            <a:r>
              <a:rPr lang="de-DE" sz="700" noProof="0" dirty="0"/>
              <a:t>Max Mustermann</a:t>
            </a:r>
            <a:br>
              <a:rPr lang="de-DE" sz="700" noProof="0" dirty="0"/>
            </a:br>
            <a:r>
              <a:rPr lang="de-DE" sz="700" noProof="0" dirty="0"/>
              <a:t>1. Juni 2014</a:t>
            </a:r>
          </a:p>
        </p:txBody>
      </p:sp>
      <p:sp>
        <p:nvSpPr>
          <p:cNvPr id="16" name="Textplatzhalter 15"/>
          <p:cNvSpPr>
            <a:spLocks noGrp="1" noChangeAspect="1"/>
          </p:cNvSpPr>
          <p:nvPr>
            <p:ph type="body" sz="quarter" idx="16" hasCustomPrompt="1"/>
          </p:nvPr>
        </p:nvSpPr>
        <p:spPr bwMode="gray">
          <a:xfrm>
            <a:off x="6996580" y="4346693"/>
            <a:ext cx="1786935" cy="37783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89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845596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 userDrawn="1"/>
        </p:nvSpPr>
        <p:spPr bwMode="invGray">
          <a:xfrm>
            <a:off x="121470" y="1155601"/>
            <a:ext cx="8901063" cy="3684291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351145" y="484392"/>
            <a:ext cx="7082375" cy="246221"/>
          </a:xfrm>
          <a:noFill/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de-DE" dirty="0" err="1"/>
              <a:t>Kapiteltrenner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351144" y="1354223"/>
            <a:ext cx="7082374" cy="373949"/>
          </a:xfrm>
          <a:noFill/>
        </p:spPr>
        <p:txBody>
          <a:bodyPr wrap="square" lIns="0" tIns="0" rIns="0">
            <a:spAutoFit/>
          </a:bodyPr>
          <a:lstStyle>
            <a:lvl1pPr marL="405895" indent="-40589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+mj-lt"/>
              <a:buNone/>
              <a:defRPr sz="2700" b="0">
                <a:solidFill>
                  <a:schemeClr val="accent6"/>
                </a:solidFill>
                <a:latin typeface="+mn-lt"/>
                <a:ea typeface="EnBW DIN Pro"/>
              </a:defRPr>
            </a:lvl1pPr>
            <a:lvl2pPr marL="242935" indent="0"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31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7644902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141" y="484392"/>
            <a:ext cx="7082376" cy="2462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351143" y="1275160"/>
            <a:ext cx="4112539" cy="270629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 bwMode="gray">
          <a:xfrm>
            <a:off x="4680318" y="1273909"/>
            <a:ext cx="4103016" cy="356598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1143" y="4048125"/>
            <a:ext cx="4112539" cy="791766"/>
          </a:xfrm>
        </p:spPr>
        <p:txBody>
          <a:bodyPr/>
          <a:lstStyle>
            <a:lvl1pPr>
              <a:lnSpc>
                <a:spcPts val="1125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</p:spTree>
    <p:extLst>
      <p:ext uri="{BB962C8B-B14F-4D97-AF65-F5344CB8AC3E}">
        <p14:creationId xmlns:p14="http://schemas.microsoft.com/office/powerpoint/2010/main" val="40344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335706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143" y="484392"/>
            <a:ext cx="7082374" cy="2462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6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351143" y="1707654"/>
            <a:ext cx="8432192" cy="2538282"/>
          </a:xfrm>
        </p:spPr>
        <p:txBody>
          <a:bodyPr/>
          <a:lstStyle>
            <a:lvl1pPr>
              <a:defRPr sz="900" b="0">
                <a:solidFill>
                  <a:schemeClr val="tx1"/>
                </a:solidFill>
                <a:latin typeface="+mn-lt"/>
                <a:ea typeface="DIN-Regular" panose="020B0500010101010101" pitchFamily="34" charset="0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1142" y="4314825"/>
            <a:ext cx="8432192" cy="52506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2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 12pt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351143" y="1275161"/>
            <a:ext cx="8432192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6753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000622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9238" y="484392"/>
            <a:ext cx="7084280" cy="2462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 bwMode="gray">
          <a:xfrm>
            <a:off x="121469" y="1155599"/>
            <a:ext cx="8901062" cy="3684292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351143" y="3429000"/>
            <a:ext cx="4112539" cy="1228500"/>
          </a:xfrm>
          <a:solidFill>
            <a:schemeClr val="accent6"/>
          </a:solidFill>
        </p:spPr>
        <p:txBody>
          <a:bodyPr lIns="107971" tIns="107971" rIns="107971" bIns="107971"/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EnBW DIN Pro"/>
                <a:cs typeface="EnBW DIN Pro"/>
                <a:sym typeface="EnBW DIN Pro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2pPr>
            <a:lvl3pPr marL="121468" indent="-121468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bg1"/>
              </a:buClr>
              <a:buFont typeface="EnBW DIN Pro" panose="020B0504020101020102" pitchFamily="34" charset="0"/>
              <a:buChar char="›"/>
              <a:defRPr sz="9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900">
                <a:solidFill>
                  <a:schemeClr val="bg1"/>
                </a:solidFill>
              </a:defRPr>
            </a:lvl4pPr>
            <a:lvl5pPr>
              <a:lnSpc>
                <a:spcPts val="1125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07030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077576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145" y="484392"/>
            <a:ext cx="7082375" cy="2462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1142" y="4117015"/>
            <a:ext cx="4114170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351144" y="1275161"/>
            <a:ext cx="4112537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1"/>
          </p:nvPr>
        </p:nvSpPr>
        <p:spPr>
          <a:xfrm>
            <a:off x="351143" y="1707655"/>
            <a:ext cx="4112539" cy="234047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669913" y="4117015"/>
            <a:ext cx="4093043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669914" y="1275161"/>
            <a:ext cx="4091419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Inhaltsplatzhalter 6"/>
          <p:cNvSpPr>
            <a:spLocks noGrp="1"/>
          </p:cNvSpPr>
          <p:nvPr>
            <p:ph sz="quarter" idx="24"/>
          </p:nvPr>
        </p:nvSpPr>
        <p:spPr>
          <a:xfrm>
            <a:off x="4669913" y="1707655"/>
            <a:ext cx="4091421" cy="234047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77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2774226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145" y="484392"/>
            <a:ext cx="7082375" cy="2462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51142" y="1274401"/>
            <a:ext cx="4112540" cy="2755512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4680456" y="1707655"/>
            <a:ext cx="4102881" cy="3132237"/>
          </a:xfrm>
        </p:spPr>
        <p:txBody>
          <a:bodyPr/>
          <a:lstStyle>
            <a:lvl1pPr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1143" y="4117015"/>
            <a:ext cx="4112540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680318" y="1275161"/>
            <a:ext cx="4103016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b="1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857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4900726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305" y="484392"/>
            <a:ext cx="7081213" cy="2462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351143" y="1275161"/>
            <a:ext cx="4112539" cy="355065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latin typeface="EnBW DIN Pro"/>
                <a:cs typeface="EnBW DIN Pro"/>
                <a:sym typeface="EnBW DIN Pro"/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6873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2107941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/>
          <p:cNvPicPr preferRelativeResize="0"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04" y="4347001"/>
            <a:ext cx="1786935" cy="3801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 userDrawn="1"/>
        </p:nvSpPr>
        <p:spPr bwMode="invGray">
          <a:xfrm>
            <a:off x="121470" y="121500"/>
            <a:ext cx="8901063" cy="2831306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21470" y="4478292"/>
            <a:ext cx="4329001" cy="107722"/>
          </a:xfrm>
          <a:solidFill>
            <a:srgbClr val="FFFFFF"/>
          </a:solidFill>
        </p:spPr>
        <p:txBody>
          <a:bodyPr wrap="square" lIns="229439" tIns="0" rIns="0">
            <a:spAutoFit/>
          </a:bodyPr>
          <a:lstStyle>
            <a:lvl1pPr>
              <a:defRPr lang="de-DE" sz="7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1469" y="3015629"/>
            <a:ext cx="4342212" cy="97155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229439" tIns="215942"/>
          <a:lstStyle>
            <a:lvl1pPr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700" noProof="0" dirty="0"/>
              <a:t>Abteilung oder Bereich</a:t>
            </a:r>
            <a:br>
              <a:rPr lang="de-DE" sz="700" noProof="0" dirty="0"/>
            </a:br>
            <a:r>
              <a:rPr lang="de-DE" sz="700" noProof="0" dirty="0"/>
              <a:t>Max Mustermann</a:t>
            </a:r>
            <a:br>
              <a:rPr lang="de-DE" sz="700" noProof="0" dirty="0"/>
            </a:br>
            <a:r>
              <a:rPr lang="de-DE" sz="700" noProof="0" dirty="0"/>
              <a:t>1. Juni 2014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352304" y="341775"/>
            <a:ext cx="8421553" cy="373949"/>
          </a:xfrm>
          <a:noFill/>
        </p:spPr>
        <p:txBody>
          <a:bodyPr vert="horz"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7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1513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mit Bild (änderb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3427415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21470" y="4050000"/>
            <a:ext cx="8820000" cy="972000"/>
          </a:xfrm>
          <a:solidFill>
            <a:srgbClr val="FFFFFF"/>
          </a:solidFill>
        </p:spPr>
        <p:txBody>
          <a:bodyPr lIns="229439" tIns="426486" rIns="0"/>
          <a:lstStyle>
            <a:lvl1pPr>
              <a:defRPr lang="de-DE" sz="7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1469" y="121500"/>
            <a:ext cx="4342212" cy="2831306"/>
          </a:xfr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1"/>
          </a:gradFill>
        </p:spPr>
        <p:txBody>
          <a:bodyPr vert="horz" lIns="229439" tIns="215942" rIns="215942" bIns="215942" anchor="t" anchorCtr="0">
            <a:noAutofit/>
          </a:bodyPr>
          <a:lstStyle>
            <a:lvl1pPr marL="0" indent="0">
              <a:lnSpc>
                <a:spcPct val="90000"/>
              </a:lnSpc>
              <a:defRPr sz="27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1469" y="3015629"/>
            <a:ext cx="2884764" cy="97155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229439" tIns="215942"/>
          <a:lstStyle>
            <a:lvl1pPr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700" noProof="0" dirty="0"/>
              <a:t>Abteilung oder Bereich</a:t>
            </a:r>
            <a:br>
              <a:rPr lang="de-DE" sz="700" noProof="0" dirty="0"/>
            </a:br>
            <a:r>
              <a:rPr lang="de-DE" sz="700" noProof="0" dirty="0"/>
              <a:t>Max Mustermann</a:t>
            </a:r>
            <a:br>
              <a:rPr lang="de-DE" sz="700" noProof="0" dirty="0"/>
            </a:br>
            <a:r>
              <a:rPr lang="de-DE" sz="700" noProof="0" dirty="0"/>
              <a:t>1. Juni 2014</a:t>
            </a:r>
          </a:p>
        </p:txBody>
      </p:sp>
      <p:sp>
        <p:nvSpPr>
          <p:cNvPr id="16" name="Textplatzhalter 15"/>
          <p:cNvSpPr>
            <a:spLocks noGrp="1" noChangeAspect="1"/>
          </p:cNvSpPr>
          <p:nvPr>
            <p:ph type="body" sz="quarter" idx="16" hasCustomPrompt="1"/>
          </p:nvPr>
        </p:nvSpPr>
        <p:spPr bwMode="gray">
          <a:xfrm>
            <a:off x="6996580" y="4346693"/>
            <a:ext cx="1786935" cy="37783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7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od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239542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 userDrawn="1"/>
        </p:nvSpPr>
        <p:spPr bwMode="white">
          <a:xfrm>
            <a:off x="121470" y="1155601"/>
            <a:ext cx="8901063" cy="3684291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0666" y="1275160"/>
            <a:ext cx="7072852" cy="3557840"/>
          </a:xfrm>
        </p:spPr>
        <p:txBody>
          <a:bodyPr/>
          <a:lstStyle>
            <a:lvl1pPr marL="242935" indent="-242935"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b="1" baseline="0">
                <a:solidFill>
                  <a:schemeClr val="tx2"/>
                </a:solidFill>
                <a:latin typeface="EnBW DIN Pro"/>
                <a:cs typeface="EnBW DIN Pro"/>
                <a:sym typeface="EnBW DIN Pro"/>
              </a:defRPr>
            </a:lvl1pPr>
            <a:lvl2pPr marL="242935" marR="0" indent="0" algn="l" defTabSz="68561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DIN-Regular" panose="020B0500010101010101" pitchFamily="34" charset="0"/>
              <a:buNone/>
              <a:tabLst/>
              <a:defRPr baseline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de-DE" dirty="0"/>
              <a:t>Text durch klicken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B44076BD-670A-43DB-BD70-290BFD0EA8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3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od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560539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 userDrawn="1"/>
        </p:nvSpPr>
        <p:spPr bwMode="white">
          <a:xfrm>
            <a:off x="121470" y="1155601"/>
            <a:ext cx="8901063" cy="3684291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0666" y="1275160"/>
            <a:ext cx="7072852" cy="3557840"/>
          </a:xfrm>
        </p:spPr>
        <p:txBody>
          <a:bodyPr/>
          <a:lstStyle>
            <a:lvl1pPr marL="242935" indent="-242935"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b="1" baseline="0">
                <a:solidFill>
                  <a:schemeClr val="tx2"/>
                </a:solidFill>
                <a:latin typeface="EnBW DIN Pro"/>
                <a:cs typeface="EnBW DIN Pro"/>
                <a:sym typeface="EnBW DIN Pro"/>
              </a:defRPr>
            </a:lvl1pPr>
            <a:lvl2pPr marL="242935" marR="0" indent="0" algn="l" defTabSz="68561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DIN-Regular" panose="020B0500010101010101" pitchFamily="34" charset="0"/>
              <a:buNone/>
              <a:tabLst/>
              <a:defRPr baseline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de-DE" dirty="0"/>
              <a:t>Text durch klicken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96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3861788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20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895007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351142" y="1275161"/>
            <a:ext cx="7082376" cy="184666"/>
          </a:xfrm>
        </p:spPr>
        <p:txBody>
          <a:bodyPr wrap="square">
            <a:spAutoFit/>
          </a:bodyPr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4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940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3479995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351145" y="1275162"/>
            <a:ext cx="7082375" cy="3564731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4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52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1909491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 userDrawn="1"/>
        </p:nvSpPr>
        <p:spPr bwMode="invGray">
          <a:xfrm>
            <a:off x="121470" y="1155601"/>
            <a:ext cx="8901063" cy="3684291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351145" y="484392"/>
            <a:ext cx="7082375" cy="246221"/>
          </a:xfrm>
          <a:noFill/>
        </p:spPr>
        <p:txBody>
          <a:bodyPr vert="horz"/>
          <a:lstStyle>
            <a:lvl1pPr marL="0" indent="0">
              <a:buFont typeface="+mj-lt"/>
              <a:buNone/>
              <a:defRPr/>
            </a:lvl1pPr>
          </a:lstStyle>
          <a:p>
            <a:r>
              <a:rPr lang="de-DE" dirty="0" err="1"/>
              <a:t>Kapiteltrenner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351144" y="1354223"/>
            <a:ext cx="7082374" cy="373949"/>
          </a:xfrm>
          <a:noFill/>
        </p:spPr>
        <p:txBody>
          <a:bodyPr wrap="square" lIns="0" tIns="0" rIns="0">
            <a:spAutoFit/>
          </a:bodyPr>
          <a:lstStyle>
            <a:lvl1pPr marL="405895" indent="-40589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+mj-lt"/>
              <a:buNone/>
              <a:defRPr sz="2700" b="0">
                <a:solidFill>
                  <a:schemeClr val="accent6"/>
                </a:solidFill>
                <a:latin typeface="+mn-lt"/>
                <a:ea typeface="EnBW DIN Pro"/>
              </a:defRPr>
            </a:lvl1pPr>
            <a:lvl2pPr marL="242935" indent="0"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A984C564-527D-4E62-B2C0-5C99A3E1A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21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9804100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1" y="484392"/>
            <a:ext cx="7082376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351143" y="1275160"/>
            <a:ext cx="4112539" cy="270629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 bwMode="gray">
          <a:xfrm>
            <a:off x="4680318" y="1273909"/>
            <a:ext cx="4103016" cy="356598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1143" y="4048125"/>
            <a:ext cx="4112539" cy="791766"/>
          </a:xfrm>
        </p:spPr>
        <p:txBody>
          <a:bodyPr/>
          <a:lstStyle>
            <a:lvl1pPr>
              <a:lnSpc>
                <a:spcPts val="1125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C39837E3-BE09-4951-950F-88B56DD36D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52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1194045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3" y="484392"/>
            <a:ext cx="7082374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351143" y="1707654"/>
            <a:ext cx="8432192" cy="2538282"/>
          </a:xfrm>
        </p:spPr>
        <p:txBody>
          <a:bodyPr/>
          <a:lstStyle>
            <a:lvl1pPr>
              <a:defRPr sz="900" b="0">
                <a:solidFill>
                  <a:schemeClr val="tx1"/>
                </a:solidFill>
                <a:latin typeface="+mn-lt"/>
                <a:ea typeface="DIN-Regular" panose="020B0500010101010101" pitchFamily="34" charset="0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1142" y="4314825"/>
            <a:ext cx="8432192" cy="52506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2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 12pt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351143" y="1275161"/>
            <a:ext cx="8432192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C147594C-A57F-458E-8FC1-5B006275A7C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165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015457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49238" y="484392"/>
            <a:ext cx="7084280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 bwMode="gray">
          <a:xfrm>
            <a:off x="121469" y="1155599"/>
            <a:ext cx="8901062" cy="3684292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351143" y="3429000"/>
            <a:ext cx="4112539" cy="1228500"/>
          </a:xfrm>
          <a:solidFill>
            <a:schemeClr val="accent6"/>
          </a:solidFill>
        </p:spPr>
        <p:txBody>
          <a:bodyPr lIns="107971" tIns="107971" rIns="107971" bIns="107971"/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EnBW DIN Pro"/>
                <a:cs typeface="EnBW DIN Pro"/>
                <a:sym typeface="EnBW DIN Pro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2pPr>
            <a:lvl3pPr marL="121468" indent="-121468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bg1"/>
              </a:buClr>
              <a:buFont typeface="EnBW DIN Pro" panose="020B0504020101020102" pitchFamily="34" charset="0"/>
              <a:buChar char="›"/>
              <a:defRPr sz="9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900">
                <a:solidFill>
                  <a:schemeClr val="bg1"/>
                </a:solidFill>
              </a:defRPr>
            </a:lvl4pPr>
            <a:lvl5pPr>
              <a:lnSpc>
                <a:spcPts val="1125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CEAA2561-3EAF-49E2-9C40-7DAB02D3AD5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89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9445418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5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1142" y="4117015"/>
            <a:ext cx="4114170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351144" y="1275161"/>
            <a:ext cx="4112537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1"/>
          </p:nvPr>
        </p:nvSpPr>
        <p:spPr>
          <a:xfrm>
            <a:off x="351143" y="1707655"/>
            <a:ext cx="4112539" cy="234047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669913" y="4117015"/>
            <a:ext cx="4093043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669914" y="1275161"/>
            <a:ext cx="4091419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Inhaltsplatzhalter 6"/>
          <p:cNvSpPr>
            <a:spLocks noGrp="1"/>
          </p:cNvSpPr>
          <p:nvPr>
            <p:ph sz="quarter" idx="24"/>
          </p:nvPr>
        </p:nvSpPr>
        <p:spPr>
          <a:xfrm>
            <a:off x="4669913" y="1707655"/>
            <a:ext cx="4091421" cy="234047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F96DFEFB-C21A-48C0-85C7-D7398CF95FF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43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8360651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5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51142" y="1274401"/>
            <a:ext cx="4112540" cy="2755512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4680456" y="1707655"/>
            <a:ext cx="4102881" cy="3132237"/>
          </a:xfrm>
        </p:spPr>
        <p:txBody>
          <a:bodyPr/>
          <a:lstStyle>
            <a:lvl1pPr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1143" y="4117015"/>
            <a:ext cx="4112540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680318" y="1275161"/>
            <a:ext cx="4103016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b="1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4FD18C9B-E291-4B65-A31C-5E58E2C9F40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4006842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2305" y="484392"/>
            <a:ext cx="7081213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351143" y="1275161"/>
            <a:ext cx="4112539" cy="355065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latin typeface="EnBW DIN Pro"/>
                <a:cs typeface="EnBW DIN Pro"/>
                <a:sym typeface="EnBW DIN Pro"/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4CBF62AF-79D4-4530-9711-8AA6835ACCA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32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0538675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54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699542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/>
          <p:cNvPicPr preferRelativeResize="0"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04" y="4347001"/>
            <a:ext cx="1786935" cy="3801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 userDrawn="1"/>
        </p:nvSpPr>
        <p:spPr bwMode="invGray">
          <a:xfrm>
            <a:off x="121470" y="121500"/>
            <a:ext cx="8901063" cy="2831306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21470" y="4478292"/>
            <a:ext cx="4329001" cy="107722"/>
          </a:xfrm>
          <a:solidFill>
            <a:srgbClr val="FFFFFF"/>
          </a:solidFill>
        </p:spPr>
        <p:txBody>
          <a:bodyPr wrap="square" lIns="229439" tIns="0" rIns="0">
            <a:spAutoFit/>
          </a:bodyPr>
          <a:lstStyle>
            <a:lvl1pPr>
              <a:defRPr lang="de-DE" sz="7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1469" y="3015629"/>
            <a:ext cx="4342212" cy="97155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229439" tIns="215942"/>
          <a:lstStyle>
            <a:lvl1pPr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700" noProof="0" dirty="0"/>
              <a:t>Abteilung oder Bereich</a:t>
            </a:r>
            <a:br>
              <a:rPr lang="de-DE" sz="700" noProof="0" dirty="0"/>
            </a:br>
            <a:r>
              <a:rPr lang="de-DE" sz="700" noProof="0" dirty="0"/>
              <a:t>Max Mustermann</a:t>
            </a:r>
            <a:br>
              <a:rPr lang="de-DE" sz="700" noProof="0" dirty="0"/>
            </a:br>
            <a:r>
              <a:rPr lang="de-DE" sz="700" noProof="0" dirty="0"/>
              <a:t>1. Juni 2014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352304" y="341775"/>
            <a:ext cx="8421553" cy="373949"/>
          </a:xfrm>
          <a:noFill/>
        </p:spPr>
        <p:txBody>
          <a:bodyPr vert="horz"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7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768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mit Bild (änderb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692592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21470" y="4050000"/>
            <a:ext cx="8820000" cy="972000"/>
          </a:xfrm>
          <a:solidFill>
            <a:srgbClr val="FFFFFF"/>
          </a:solidFill>
        </p:spPr>
        <p:txBody>
          <a:bodyPr lIns="229439" tIns="426486" rIns="0"/>
          <a:lstStyle>
            <a:lvl1pPr>
              <a:defRPr lang="de-DE" sz="7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1469" y="121500"/>
            <a:ext cx="4342212" cy="2831306"/>
          </a:xfr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1"/>
          </a:gradFill>
        </p:spPr>
        <p:txBody>
          <a:bodyPr vert="horz" lIns="229439" tIns="215942" rIns="215942" bIns="215942" anchor="t" anchorCtr="0">
            <a:noAutofit/>
          </a:bodyPr>
          <a:lstStyle>
            <a:lvl1pPr marL="0" indent="0">
              <a:lnSpc>
                <a:spcPct val="90000"/>
              </a:lnSpc>
              <a:defRPr sz="27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1469" y="3015629"/>
            <a:ext cx="2884764" cy="97155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229439" tIns="215942"/>
          <a:lstStyle>
            <a:lvl1pPr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700" noProof="0" dirty="0"/>
              <a:t>Abteilung oder Bereich</a:t>
            </a:r>
            <a:br>
              <a:rPr lang="de-DE" sz="700" noProof="0" dirty="0"/>
            </a:br>
            <a:r>
              <a:rPr lang="de-DE" sz="700" noProof="0" dirty="0"/>
              <a:t>Max Mustermann</a:t>
            </a:r>
            <a:br>
              <a:rPr lang="de-DE" sz="700" noProof="0" dirty="0"/>
            </a:br>
            <a:r>
              <a:rPr lang="de-DE" sz="700" noProof="0" dirty="0"/>
              <a:t>1. Juni 2014</a:t>
            </a:r>
          </a:p>
        </p:txBody>
      </p:sp>
      <p:sp>
        <p:nvSpPr>
          <p:cNvPr id="16" name="Textplatzhalter 15"/>
          <p:cNvSpPr>
            <a:spLocks noGrp="1" noChangeAspect="1"/>
          </p:cNvSpPr>
          <p:nvPr>
            <p:ph type="body" sz="quarter" idx="16" hasCustomPrompt="1"/>
          </p:nvPr>
        </p:nvSpPr>
        <p:spPr bwMode="gray">
          <a:xfrm>
            <a:off x="6996580" y="4346693"/>
            <a:ext cx="1786935" cy="37783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09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od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1932628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 userDrawn="1"/>
        </p:nvSpPr>
        <p:spPr bwMode="white">
          <a:xfrm>
            <a:off x="121470" y="1155601"/>
            <a:ext cx="8901063" cy="3684291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0666" y="1275160"/>
            <a:ext cx="7072852" cy="3557840"/>
          </a:xfrm>
        </p:spPr>
        <p:txBody>
          <a:bodyPr/>
          <a:lstStyle>
            <a:lvl1pPr marL="242935" indent="-242935"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b="1" baseline="0">
                <a:solidFill>
                  <a:schemeClr val="tx2"/>
                </a:solidFill>
                <a:latin typeface="EnBW DIN Pro"/>
                <a:cs typeface="EnBW DIN Pro"/>
                <a:sym typeface="EnBW DIN Pro"/>
              </a:defRPr>
            </a:lvl1pPr>
            <a:lvl2pPr marL="242935" marR="0" indent="0" algn="l" defTabSz="68561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DIN-Regular" panose="020B0500010101010101" pitchFamily="34" charset="0"/>
              <a:buNone/>
              <a:tabLst/>
              <a:defRPr baseline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de-DE" dirty="0"/>
              <a:t>Text durch klicken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B44076BD-670A-43DB-BD70-290BFD0EA8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928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11937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38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636665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351142" y="1275161"/>
            <a:ext cx="7082376" cy="184666"/>
          </a:xfrm>
        </p:spPr>
        <p:txBody>
          <a:bodyPr wrap="square">
            <a:spAutoFit/>
          </a:bodyPr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4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06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316007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351145" y="1275162"/>
            <a:ext cx="7082375" cy="3564731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4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4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132635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 userDrawn="1"/>
        </p:nvSpPr>
        <p:spPr bwMode="invGray">
          <a:xfrm>
            <a:off x="121470" y="1155601"/>
            <a:ext cx="8901063" cy="3684291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351145" y="484392"/>
            <a:ext cx="7082375" cy="246221"/>
          </a:xfrm>
          <a:noFill/>
        </p:spPr>
        <p:txBody>
          <a:bodyPr vert="horz"/>
          <a:lstStyle>
            <a:lvl1pPr marL="0" indent="0">
              <a:buFont typeface="+mj-lt"/>
              <a:buNone/>
              <a:defRPr/>
            </a:lvl1pPr>
          </a:lstStyle>
          <a:p>
            <a:r>
              <a:rPr lang="de-DE" dirty="0" err="1"/>
              <a:t>Kapiteltrenner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351144" y="1354223"/>
            <a:ext cx="7082374" cy="373949"/>
          </a:xfrm>
          <a:noFill/>
        </p:spPr>
        <p:txBody>
          <a:bodyPr wrap="square" lIns="0" tIns="0" rIns="0">
            <a:spAutoFit/>
          </a:bodyPr>
          <a:lstStyle>
            <a:lvl1pPr marL="405895" indent="-40589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+mj-lt"/>
              <a:buNone/>
              <a:defRPr sz="2700" b="0">
                <a:solidFill>
                  <a:schemeClr val="accent6"/>
                </a:solidFill>
                <a:latin typeface="+mn-lt"/>
                <a:ea typeface="EnBW DIN Pro"/>
              </a:defRPr>
            </a:lvl1pPr>
            <a:lvl2pPr marL="242935" indent="0"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A984C564-527D-4E62-B2C0-5C99A3E1A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59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523999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1" y="484392"/>
            <a:ext cx="7082376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351143" y="1275160"/>
            <a:ext cx="4112539" cy="270629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 bwMode="gray">
          <a:xfrm>
            <a:off x="4680318" y="1273909"/>
            <a:ext cx="4103016" cy="356598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1143" y="4048125"/>
            <a:ext cx="4112539" cy="791766"/>
          </a:xfrm>
        </p:spPr>
        <p:txBody>
          <a:bodyPr/>
          <a:lstStyle>
            <a:lvl1pPr>
              <a:lnSpc>
                <a:spcPts val="1125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C39837E3-BE09-4951-950F-88B56DD36D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753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238170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3" y="484392"/>
            <a:ext cx="7082374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351143" y="1707654"/>
            <a:ext cx="8432192" cy="2538282"/>
          </a:xfrm>
        </p:spPr>
        <p:txBody>
          <a:bodyPr/>
          <a:lstStyle>
            <a:lvl1pPr>
              <a:defRPr sz="900" b="0">
                <a:solidFill>
                  <a:schemeClr val="tx1"/>
                </a:solidFill>
                <a:latin typeface="+mn-lt"/>
                <a:ea typeface="DIN-Regular" panose="020B0500010101010101" pitchFamily="34" charset="0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1142" y="4314825"/>
            <a:ext cx="8432192" cy="52506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2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 12pt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351143" y="1275161"/>
            <a:ext cx="8432192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C147594C-A57F-458E-8FC1-5B006275A7C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02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45799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49238" y="484392"/>
            <a:ext cx="7084280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 bwMode="gray">
          <a:xfrm>
            <a:off x="121469" y="1155599"/>
            <a:ext cx="8901062" cy="3684292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351143" y="3429000"/>
            <a:ext cx="4112539" cy="1228500"/>
          </a:xfrm>
          <a:solidFill>
            <a:schemeClr val="accent6"/>
          </a:solidFill>
        </p:spPr>
        <p:txBody>
          <a:bodyPr lIns="107971" tIns="107971" rIns="107971" bIns="107971"/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EnBW DIN Pro"/>
                <a:cs typeface="EnBW DIN Pro"/>
                <a:sym typeface="EnBW DIN Pro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2pPr>
            <a:lvl3pPr marL="121468" indent="-121468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bg1"/>
              </a:buClr>
              <a:buFont typeface="EnBW DIN Pro" panose="020B0504020101020102" pitchFamily="34" charset="0"/>
              <a:buChar char="›"/>
              <a:defRPr sz="9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900">
                <a:solidFill>
                  <a:schemeClr val="bg1"/>
                </a:solidFill>
              </a:defRPr>
            </a:lvl4pPr>
            <a:lvl5pPr>
              <a:lnSpc>
                <a:spcPts val="1125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CEAA2561-3EAF-49E2-9C40-7DAB02D3AD5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95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0330162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351142" y="1275161"/>
            <a:ext cx="7082376" cy="184666"/>
          </a:xfrm>
        </p:spPr>
        <p:txBody>
          <a:bodyPr wrap="square">
            <a:spAutoFit/>
          </a:bodyPr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4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07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915289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5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1142" y="4117015"/>
            <a:ext cx="4114170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351144" y="1275161"/>
            <a:ext cx="4112537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1"/>
          </p:nvPr>
        </p:nvSpPr>
        <p:spPr>
          <a:xfrm>
            <a:off x="351143" y="1707655"/>
            <a:ext cx="4112539" cy="234047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669913" y="4117015"/>
            <a:ext cx="4093043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669914" y="1275161"/>
            <a:ext cx="4091419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Inhaltsplatzhalter 6"/>
          <p:cNvSpPr>
            <a:spLocks noGrp="1"/>
          </p:cNvSpPr>
          <p:nvPr>
            <p:ph sz="quarter" idx="24"/>
          </p:nvPr>
        </p:nvSpPr>
        <p:spPr>
          <a:xfrm>
            <a:off x="4669913" y="1707655"/>
            <a:ext cx="4091421" cy="234047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F96DFEFB-C21A-48C0-85C7-D7398CF95FF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259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45432169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5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51142" y="1274401"/>
            <a:ext cx="4112540" cy="2755512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4680456" y="1707655"/>
            <a:ext cx="4102881" cy="3132237"/>
          </a:xfrm>
        </p:spPr>
        <p:txBody>
          <a:bodyPr/>
          <a:lstStyle>
            <a:lvl1pPr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1143" y="4117015"/>
            <a:ext cx="4112540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680318" y="1275161"/>
            <a:ext cx="4103016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b="1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4FD18C9B-E291-4B65-A31C-5E58E2C9F40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16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11189006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2305" y="484392"/>
            <a:ext cx="7081213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351143" y="1275161"/>
            <a:ext cx="4112539" cy="355065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latin typeface="EnBW DIN Pro"/>
                <a:cs typeface="EnBW DIN Pro"/>
                <a:sym typeface="EnBW DIN Pro"/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4CBF62AF-79D4-4530-9711-8AA6835ACCA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8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818829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/>
          <p:cNvPicPr preferRelativeResize="0"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04" y="4347001"/>
            <a:ext cx="1786935" cy="3801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 userDrawn="1"/>
        </p:nvSpPr>
        <p:spPr bwMode="invGray">
          <a:xfrm>
            <a:off x="121470" y="121500"/>
            <a:ext cx="8901063" cy="2831306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21470" y="4478292"/>
            <a:ext cx="4329001" cy="107722"/>
          </a:xfrm>
          <a:solidFill>
            <a:srgbClr val="FFFFFF"/>
          </a:solidFill>
        </p:spPr>
        <p:txBody>
          <a:bodyPr wrap="square" lIns="229439" tIns="0" rIns="0">
            <a:spAutoFit/>
          </a:bodyPr>
          <a:lstStyle>
            <a:lvl1pPr>
              <a:defRPr lang="de-DE" sz="7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1469" y="3015629"/>
            <a:ext cx="4342212" cy="97155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229439" tIns="215942"/>
          <a:lstStyle>
            <a:lvl1pPr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700" noProof="0" dirty="0"/>
              <a:t>Abteilung oder Bereich</a:t>
            </a:r>
            <a:br>
              <a:rPr lang="de-DE" sz="700" noProof="0" dirty="0"/>
            </a:br>
            <a:r>
              <a:rPr lang="de-DE" sz="700" noProof="0" dirty="0"/>
              <a:t>Max Mustermann</a:t>
            </a:r>
            <a:br>
              <a:rPr lang="de-DE" sz="700" noProof="0" dirty="0"/>
            </a:br>
            <a:r>
              <a:rPr lang="de-DE" sz="700" noProof="0" dirty="0"/>
              <a:t>1. Juni 2014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352304" y="341775"/>
            <a:ext cx="8421553" cy="373949"/>
          </a:xfrm>
          <a:noFill/>
        </p:spPr>
        <p:txBody>
          <a:bodyPr vert="horz"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7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472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mit Bild (änderb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8604388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21470" y="4050000"/>
            <a:ext cx="8820000" cy="972000"/>
          </a:xfrm>
          <a:solidFill>
            <a:srgbClr val="FFFFFF"/>
          </a:solidFill>
        </p:spPr>
        <p:txBody>
          <a:bodyPr lIns="229439" tIns="426486" rIns="0"/>
          <a:lstStyle>
            <a:lvl1pPr>
              <a:defRPr lang="de-DE" sz="700" b="0" kern="1200" dirty="0" smtClean="0">
                <a:solidFill>
                  <a:schemeClr val="tx1"/>
                </a:solidFill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</a:defRPr>
            </a:lvl1pPr>
          </a:lstStyle>
          <a:p>
            <a:pPr lvl="0"/>
            <a:r>
              <a:rPr lang="de-DE" dirty="0"/>
              <a:t>Ein Unternehmen der EnBW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1469" y="121500"/>
            <a:ext cx="4342212" cy="2831306"/>
          </a:xfr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1"/>
          </a:gradFill>
        </p:spPr>
        <p:txBody>
          <a:bodyPr vert="horz" lIns="229439" tIns="215942" rIns="215942" bIns="215942" anchor="t" anchorCtr="0">
            <a:noAutofit/>
          </a:bodyPr>
          <a:lstStyle>
            <a:lvl1pPr marL="0" indent="0">
              <a:lnSpc>
                <a:spcPct val="90000"/>
              </a:lnSpc>
              <a:defRPr sz="2700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1469" y="3015629"/>
            <a:ext cx="2884764" cy="971550"/>
          </a:xfrm>
          <a:gradFill>
            <a:gsLst>
              <a:gs pos="0">
                <a:srgbClr val="FF9900"/>
              </a:gs>
              <a:gs pos="100000">
                <a:srgbClr val="EE7700"/>
              </a:gs>
            </a:gsLst>
            <a:lin ang="5400000" scaled="1"/>
          </a:gradFill>
        </p:spPr>
        <p:txBody>
          <a:bodyPr lIns="229439" tIns="215942"/>
          <a:lstStyle>
            <a:lvl1pPr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noProof="0" dirty="0"/>
              <a:t>Zusatzinfo Subheadline 12pt</a:t>
            </a:r>
          </a:p>
          <a:p>
            <a:pPr lvl="1"/>
            <a:r>
              <a:rPr lang="de-DE" sz="700" noProof="0" dirty="0"/>
              <a:t>Abteilung oder Bereich</a:t>
            </a:r>
            <a:br>
              <a:rPr lang="de-DE" sz="700" noProof="0" dirty="0"/>
            </a:br>
            <a:r>
              <a:rPr lang="de-DE" sz="700" noProof="0" dirty="0"/>
              <a:t>Max Mustermann</a:t>
            </a:r>
            <a:br>
              <a:rPr lang="de-DE" sz="700" noProof="0" dirty="0"/>
            </a:br>
            <a:r>
              <a:rPr lang="de-DE" sz="700" noProof="0" dirty="0"/>
              <a:t>1. Juni 2014</a:t>
            </a:r>
          </a:p>
        </p:txBody>
      </p:sp>
      <p:sp>
        <p:nvSpPr>
          <p:cNvPr id="16" name="Textplatzhalter 15"/>
          <p:cNvSpPr>
            <a:spLocks noGrp="1" noChangeAspect="1"/>
          </p:cNvSpPr>
          <p:nvPr>
            <p:ph type="body" sz="quarter" idx="16" hasCustomPrompt="1"/>
          </p:nvPr>
        </p:nvSpPr>
        <p:spPr bwMode="gray">
          <a:xfrm>
            <a:off x="6996580" y="4346693"/>
            <a:ext cx="1786935" cy="37783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38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od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417149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 userDrawn="1"/>
        </p:nvSpPr>
        <p:spPr bwMode="white">
          <a:xfrm>
            <a:off x="121470" y="1155601"/>
            <a:ext cx="8901063" cy="3684291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0666" y="1275160"/>
            <a:ext cx="7072852" cy="3557840"/>
          </a:xfrm>
        </p:spPr>
        <p:txBody>
          <a:bodyPr/>
          <a:lstStyle>
            <a:lvl1pPr marL="242935" indent="-242935"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b="1" baseline="0">
                <a:solidFill>
                  <a:schemeClr val="tx2"/>
                </a:solidFill>
                <a:latin typeface="EnBW DIN Pro"/>
                <a:cs typeface="EnBW DIN Pro"/>
                <a:sym typeface="EnBW DIN Pro"/>
              </a:defRPr>
            </a:lvl1pPr>
            <a:lvl2pPr marL="242935" marR="0" indent="0" algn="l" defTabSz="68561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DIN-Regular" panose="020B0500010101010101" pitchFamily="34" charset="0"/>
              <a:buNone/>
              <a:tabLst/>
              <a:defRPr baseline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de-DE" dirty="0"/>
              <a:t>Text durch klicken</a:t>
            </a:r>
          </a:p>
          <a:p>
            <a:pPr lvl="1"/>
            <a:r>
              <a:rPr lang="de-DE" dirty="0"/>
              <a:t>Unterpunkt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B44076BD-670A-43DB-BD70-290BFD0EA8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23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5056025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04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994078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351142" y="1275161"/>
            <a:ext cx="7082376" cy="184666"/>
          </a:xfrm>
        </p:spPr>
        <p:txBody>
          <a:bodyPr wrap="square">
            <a:spAutoFit/>
          </a:bodyPr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4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3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6943705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351145" y="1275162"/>
            <a:ext cx="7082375" cy="3564731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4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03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930290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 userDrawn="1"/>
        </p:nvSpPr>
        <p:spPr bwMode="invGray">
          <a:xfrm>
            <a:off x="121470" y="1155601"/>
            <a:ext cx="8901063" cy="3684291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351145" y="484392"/>
            <a:ext cx="7082375" cy="246221"/>
          </a:xfrm>
          <a:noFill/>
        </p:spPr>
        <p:txBody>
          <a:bodyPr vert="horz"/>
          <a:lstStyle>
            <a:lvl1pPr marL="0" indent="0">
              <a:buFont typeface="+mj-lt"/>
              <a:buNone/>
              <a:defRPr/>
            </a:lvl1pPr>
          </a:lstStyle>
          <a:p>
            <a:r>
              <a:rPr lang="de-DE" dirty="0" err="1"/>
              <a:t>Kapiteltrenner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351144" y="1354223"/>
            <a:ext cx="7082374" cy="373949"/>
          </a:xfrm>
          <a:noFill/>
        </p:spPr>
        <p:txBody>
          <a:bodyPr wrap="square" lIns="0" tIns="0" rIns="0">
            <a:spAutoFit/>
          </a:bodyPr>
          <a:lstStyle>
            <a:lvl1pPr marL="405895" indent="-40589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+mj-lt"/>
              <a:buNone/>
              <a:defRPr sz="2700" b="0">
                <a:solidFill>
                  <a:schemeClr val="accent6"/>
                </a:solidFill>
                <a:latin typeface="+mn-lt"/>
                <a:ea typeface="EnBW DIN Pro"/>
              </a:defRPr>
            </a:lvl1pPr>
            <a:lvl2pPr marL="242935" indent="0"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A984C564-527D-4E62-B2C0-5C99A3E1A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24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0307469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351145" y="1275162"/>
            <a:ext cx="7082375" cy="3564731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4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276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213987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1" y="484392"/>
            <a:ext cx="7082376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351143" y="1275160"/>
            <a:ext cx="4112539" cy="270629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 bwMode="gray">
          <a:xfrm>
            <a:off x="4680318" y="1273909"/>
            <a:ext cx="4103016" cy="356598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1143" y="4048125"/>
            <a:ext cx="4112539" cy="791766"/>
          </a:xfrm>
        </p:spPr>
        <p:txBody>
          <a:bodyPr/>
          <a:lstStyle>
            <a:lvl1pPr>
              <a:lnSpc>
                <a:spcPts val="1125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C39837E3-BE09-4951-950F-88B56DD36D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51144" y="4945568"/>
            <a:ext cx="7082375" cy="92333"/>
          </a:xfrm>
        </p:spPr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1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5210478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3" y="484392"/>
            <a:ext cx="7082374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351143" y="1707654"/>
            <a:ext cx="8432192" cy="2538282"/>
          </a:xfrm>
        </p:spPr>
        <p:txBody>
          <a:bodyPr/>
          <a:lstStyle>
            <a:lvl1pPr>
              <a:defRPr sz="900" b="0">
                <a:solidFill>
                  <a:schemeClr val="tx1"/>
                </a:solidFill>
                <a:latin typeface="+mn-lt"/>
                <a:ea typeface="DIN-Regular" panose="020B0500010101010101" pitchFamily="34" charset="0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1142" y="4314825"/>
            <a:ext cx="8432192" cy="52506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2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 12pt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351143" y="1275161"/>
            <a:ext cx="8432192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C147594C-A57F-458E-8FC1-5B006275A7C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69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7120885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49238" y="484392"/>
            <a:ext cx="7084280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 bwMode="gray">
          <a:xfrm>
            <a:off x="121469" y="1155599"/>
            <a:ext cx="8901062" cy="3684292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351143" y="3429000"/>
            <a:ext cx="4112539" cy="1228500"/>
          </a:xfrm>
          <a:solidFill>
            <a:schemeClr val="accent6"/>
          </a:solidFill>
        </p:spPr>
        <p:txBody>
          <a:bodyPr lIns="107971" tIns="107971" rIns="107971" bIns="107971"/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EnBW DIN Pro"/>
                <a:cs typeface="EnBW DIN Pro"/>
                <a:sym typeface="EnBW DIN Pro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2pPr>
            <a:lvl3pPr marL="121468" indent="-121468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bg1"/>
              </a:buClr>
              <a:buFont typeface="EnBW DIN Pro" panose="020B0504020101020102" pitchFamily="34" charset="0"/>
              <a:buChar char="›"/>
              <a:defRPr sz="9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defRPr sz="900">
                <a:solidFill>
                  <a:schemeClr val="bg1"/>
                </a:solidFill>
              </a:defRPr>
            </a:lvl4pPr>
            <a:lvl5pPr>
              <a:lnSpc>
                <a:spcPts val="1125"/>
              </a:lnSpc>
              <a:spcAft>
                <a:spcPts val="0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CEAA2561-3EAF-49E2-9C40-7DAB02D3AD5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6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7121160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5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1142" y="4117015"/>
            <a:ext cx="4114170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351144" y="1275161"/>
            <a:ext cx="4112537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1"/>
          </p:nvPr>
        </p:nvSpPr>
        <p:spPr>
          <a:xfrm>
            <a:off x="351143" y="1707655"/>
            <a:ext cx="4112539" cy="234047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669913" y="4117015"/>
            <a:ext cx="4093043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669914" y="1275161"/>
            <a:ext cx="4091419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Inhaltsplatzhalter 6"/>
          <p:cNvSpPr>
            <a:spLocks noGrp="1"/>
          </p:cNvSpPr>
          <p:nvPr>
            <p:ph sz="quarter" idx="24"/>
          </p:nvPr>
        </p:nvSpPr>
        <p:spPr>
          <a:xfrm>
            <a:off x="4669913" y="1707655"/>
            <a:ext cx="4091421" cy="234047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F96DFEFB-C21A-48C0-85C7-D7398CF95FF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114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2781635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5" y="484392"/>
            <a:ext cx="7082375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351142" y="1274401"/>
            <a:ext cx="4112540" cy="2755512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21468" indent="-121468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4680456" y="1707655"/>
            <a:ext cx="4102881" cy="3132237"/>
          </a:xfrm>
        </p:spPr>
        <p:txBody>
          <a:bodyPr/>
          <a:lstStyle>
            <a:lvl1pPr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51143" y="4117015"/>
            <a:ext cx="4112540" cy="722877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680318" y="1275161"/>
            <a:ext cx="4103016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b="1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4FD18C9B-E291-4B65-A31C-5E58E2C9F40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2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0383232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2305" y="484392"/>
            <a:ext cx="7081213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351143" y="1275161"/>
            <a:ext cx="4112539" cy="355065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latin typeface="EnBW DIN Pro"/>
                <a:cs typeface="EnBW DIN Pro"/>
                <a:sym typeface="EnBW DIN Pro"/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4CBF62AF-79D4-4530-9711-8AA6835ACCA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1144" y="494556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685617" rtl="0" eaLnBrk="1" latinLnBrk="0" hangingPunct="1">
              <a:lnSpc>
                <a:spcPct val="100000"/>
              </a:lnSpc>
              <a:spcBef>
                <a:spcPct val="0"/>
              </a:spcBef>
              <a:defRPr sz="600" b="0" kern="1200">
                <a:solidFill>
                  <a:schemeClr val="tx1"/>
                </a:solidFill>
                <a:latin typeface="+mn-lt"/>
                <a:ea typeface="EnBW DIN Pro"/>
                <a:cs typeface="+mn-cs"/>
              </a:defRPr>
            </a:lvl1pPr>
            <a:lvl2pPr marL="342809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17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26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234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043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851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660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468" algn="l" defTabSz="685617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NetCom BW Vertrieb · Stand: 08/2022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577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6446300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13" name="Objek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 userDrawn="1"/>
        </p:nvSpPr>
        <p:spPr bwMode="invGray">
          <a:xfrm>
            <a:off x="121470" y="1155601"/>
            <a:ext cx="8901063" cy="3684291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993" tIns="0" rIns="67482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685617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351145" y="484392"/>
            <a:ext cx="7082375" cy="246221"/>
          </a:xfrm>
          <a:noFill/>
        </p:spPr>
        <p:txBody>
          <a:bodyPr vert="horz"/>
          <a:lstStyle>
            <a:lvl1pPr marL="0" indent="0">
              <a:buFont typeface="+mj-lt"/>
              <a:buNone/>
              <a:defRPr/>
            </a:lvl1pPr>
          </a:lstStyle>
          <a:p>
            <a:r>
              <a:rPr lang="de-DE" dirty="0" err="1"/>
              <a:t>Kapiteltrenner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351144" y="1354223"/>
            <a:ext cx="7082374" cy="373949"/>
          </a:xfrm>
          <a:noFill/>
        </p:spPr>
        <p:txBody>
          <a:bodyPr wrap="square" lIns="0" tIns="0" rIns="0">
            <a:spAutoFit/>
          </a:bodyPr>
          <a:lstStyle>
            <a:lvl1pPr marL="405895" indent="-40589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+mj-lt"/>
              <a:buNone/>
              <a:defRPr sz="2700" b="0">
                <a:solidFill>
                  <a:schemeClr val="accent6"/>
                </a:solidFill>
                <a:latin typeface="+mn-lt"/>
                <a:ea typeface="EnBW DIN Pro"/>
              </a:defRPr>
            </a:lvl1pPr>
            <a:lvl2pPr marL="242935" indent="0"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82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478026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1" y="484392"/>
            <a:ext cx="7082376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351143" y="1275160"/>
            <a:ext cx="4112539" cy="270629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 bwMode="gray">
          <a:xfrm>
            <a:off x="4680318" y="1273909"/>
            <a:ext cx="4103016" cy="356598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51143" y="4048125"/>
            <a:ext cx="4112539" cy="791766"/>
          </a:xfrm>
        </p:spPr>
        <p:txBody>
          <a:bodyPr/>
          <a:lstStyle>
            <a:lvl1pPr>
              <a:lnSpc>
                <a:spcPts val="1125"/>
              </a:lnSpc>
              <a:spcAft>
                <a:spcPts val="0"/>
              </a:spcAft>
              <a:defRPr sz="9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</a:t>
            </a:r>
          </a:p>
        </p:txBody>
      </p:sp>
    </p:spTree>
    <p:extLst>
      <p:ext uri="{BB962C8B-B14F-4D97-AF65-F5344CB8AC3E}">
        <p14:creationId xmlns:p14="http://schemas.microsoft.com/office/powerpoint/2010/main" val="278354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3801622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1143" y="484392"/>
            <a:ext cx="7082374" cy="246221"/>
          </a:xfrm>
        </p:spPr>
        <p:txBody>
          <a:bodyPr vert="horz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6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351143" y="1707654"/>
            <a:ext cx="8432192" cy="2538282"/>
          </a:xfrm>
        </p:spPr>
        <p:txBody>
          <a:bodyPr/>
          <a:lstStyle>
            <a:lvl1pPr>
              <a:defRPr sz="900" b="0">
                <a:solidFill>
                  <a:schemeClr val="tx1"/>
                </a:solidFill>
                <a:latin typeface="+mn-lt"/>
                <a:ea typeface="DIN-Regular" panose="020B0500010101010101" pitchFamily="34" charset="0"/>
              </a:defRPr>
            </a:lvl1pPr>
          </a:lstStyle>
          <a:p>
            <a:r>
              <a:rPr lang="de-DE" dirty="0"/>
              <a:t>Diagramm durch Klicken auf Symbol hinzufügen</a:t>
            </a:r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51142" y="4314825"/>
            <a:ext cx="8432192" cy="52506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00" b="0">
                <a:solidFill>
                  <a:schemeClr val="tx2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/>
              <a:t>Fließtext Small 12pt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351143" y="1275161"/>
            <a:ext cx="8432192" cy="30264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225"/>
              </a:spcBef>
              <a:defRPr lang="de-DE" sz="9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225"/>
              </a:spcBef>
              <a:defRPr lang="de-DE" sz="9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6520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18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17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28.xml"/><Relationship Id="rId16" Type="http://schemas.openxmlformats.org/officeDocument/2006/relationships/tags" Target="../tags/tag3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ags" Target="../tags/tag32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oleObject" Target="../embeddings/oleObject43.bin"/><Relationship Id="rId2" Type="http://schemas.openxmlformats.org/officeDocument/2006/relationships/slideLayout" Target="../slideLayouts/slideLayout41.xml"/><Relationship Id="rId16" Type="http://schemas.openxmlformats.org/officeDocument/2006/relationships/tags" Target="../tags/tag4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ags" Target="../tags/tag47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oleObject" Target="../embeddings/oleObject57.bin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6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62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27867040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7" imgW="270" imgH="270" progId="TCLayout.ActiveDocument.1">
                  <p:embed/>
                </p:oleObj>
              </mc:Choice>
              <mc:Fallback>
                <p:oleObj name="think-cell Folie" r:id="rId17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16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351144" y="484392"/>
            <a:ext cx="7082375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Headline 22pt mittig zentriert</a:t>
            </a:r>
          </a:p>
        </p:txBody>
      </p:sp>
      <p:sp>
        <p:nvSpPr>
          <p:cNvPr id="686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145" y="494589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sz="6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68623" name="Rectangle 15"/>
          <p:cNvSpPr>
            <a:spLocks noGrp="1" noChangeAspect="1" noChangeArrowheads="1"/>
          </p:cNvSpPr>
          <p:nvPr>
            <p:ph type="sldNum" sz="quarter" idx="4"/>
          </p:nvPr>
        </p:nvSpPr>
        <p:spPr bwMode="auto">
          <a:xfrm>
            <a:off x="8452276" y="4902901"/>
            <a:ext cx="309056" cy="1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700">
                <a:solidFill>
                  <a:schemeClr val="tx1"/>
                </a:solidFill>
                <a:latin typeface="EnBW DIN Pro"/>
                <a:cs typeface="EnBW DIN Pro"/>
                <a:sym typeface="EnBW DIN Pro"/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86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1143" y="1275162"/>
            <a:ext cx="7082374" cy="356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Headline </a:t>
            </a:r>
            <a:r>
              <a:rPr lang="de-DE" dirty="0" err="1"/>
              <a:t>Bold</a:t>
            </a:r>
            <a:r>
              <a:rPr lang="de-DE" dirty="0"/>
              <a:t> 16pt</a:t>
            </a:r>
          </a:p>
          <a:p>
            <a:pPr lvl="1"/>
            <a:r>
              <a:rPr lang="de-DE" dirty="0"/>
              <a:t>Fließtext Regular 16pt</a:t>
            </a:r>
          </a:p>
          <a:p>
            <a:pPr lvl="2"/>
            <a:r>
              <a:rPr lang="de-DE" dirty="0"/>
              <a:t>Dritte Ebene Regular 16pt</a:t>
            </a:r>
          </a:p>
          <a:p>
            <a:pPr lvl="3"/>
            <a:r>
              <a:rPr lang="de-DE" dirty="0"/>
              <a:t>Vierte Ebene Regular 14pt</a:t>
            </a:r>
          </a:p>
          <a:p>
            <a:pPr lvl="4"/>
            <a:r>
              <a:rPr lang="de-DE" dirty="0"/>
              <a:t>Fünfte Ebene Regular 14pt</a:t>
            </a:r>
          </a:p>
          <a:p>
            <a:pPr lvl="5"/>
            <a:r>
              <a:rPr lang="de-DE" dirty="0"/>
              <a:t>Weitere Ebene 14pt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-151760" y="-125611"/>
            <a:ext cx="9447520" cy="5378053"/>
            <a:chOff x="-202400" y="-167481"/>
            <a:chExt cx="12599974" cy="7170737"/>
          </a:xfrm>
        </p:grpSpPr>
        <p:cxnSp>
          <p:nvCxnSpPr>
            <p:cNvPr id="21" name="Gerade Verbindung 20"/>
            <p:cNvCxnSpPr/>
            <p:nvPr userDrawn="1"/>
          </p:nvCxnSpPr>
          <p:spPr bwMode="auto">
            <a:xfrm>
              <a:off x="-202400" y="1700213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26"/>
            <p:cNvCxnSpPr/>
            <p:nvPr userDrawn="1"/>
          </p:nvCxnSpPr>
          <p:spPr bwMode="auto">
            <a:xfrm>
              <a:off x="-202400" y="6453188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27"/>
            <p:cNvCxnSpPr/>
            <p:nvPr userDrawn="1"/>
          </p:nvCxnSpPr>
          <p:spPr bwMode="auto">
            <a:xfrm>
              <a:off x="12254662" y="1700213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 userDrawn="1"/>
          </p:nvCxnSpPr>
          <p:spPr bwMode="auto">
            <a:xfrm>
              <a:off x="12254662" y="6453188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9"/>
            <p:cNvCxnSpPr/>
            <p:nvPr userDrawn="1"/>
          </p:nvCxnSpPr>
          <p:spPr bwMode="auto">
            <a:xfrm rot="16200000">
              <a:off x="41473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0"/>
            <p:cNvCxnSpPr/>
            <p:nvPr userDrawn="1"/>
          </p:nvCxnSpPr>
          <p:spPr bwMode="auto">
            <a:xfrm rot="16200000">
              <a:off x="1166058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1"/>
            <p:cNvCxnSpPr/>
            <p:nvPr userDrawn="1"/>
          </p:nvCxnSpPr>
          <p:spPr bwMode="auto">
            <a:xfrm rot="16200000">
              <a:off x="6192226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2"/>
            <p:cNvCxnSpPr/>
            <p:nvPr userDrawn="1"/>
          </p:nvCxnSpPr>
          <p:spPr bwMode="auto">
            <a:xfrm rot="16200000">
              <a:off x="5899547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3"/>
            <p:cNvCxnSpPr/>
            <p:nvPr userDrawn="1"/>
          </p:nvCxnSpPr>
          <p:spPr bwMode="auto">
            <a:xfrm rot="16200000">
              <a:off x="41473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4"/>
            <p:cNvCxnSpPr/>
            <p:nvPr userDrawn="1"/>
          </p:nvCxnSpPr>
          <p:spPr bwMode="auto">
            <a:xfrm rot="16200000">
              <a:off x="1166058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 rot="16200000">
              <a:off x="6192226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 rot="16200000">
              <a:off x="5899547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 rot="16200000">
              <a:off x="9860359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 rot="16200000">
              <a:off x="9860359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0" name="Grafik 39"/>
          <p:cNvPicPr preferRelativeResize="0"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49" y="486000"/>
            <a:ext cx="1269146" cy="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erade Verbindung 25"/>
          <p:cNvCxnSpPr/>
          <p:nvPr/>
        </p:nvCxnSpPr>
        <p:spPr bwMode="auto">
          <a:xfrm>
            <a:off x="120859" y="1089298"/>
            <a:ext cx="8902282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hteck 16"/>
          <p:cNvSpPr>
            <a:spLocks noChangeArrowheads="1"/>
          </p:cNvSpPr>
          <p:nvPr/>
        </p:nvSpPr>
        <p:spPr bwMode="auto">
          <a:xfrm>
            <a:off x="7865602" y="140401"/>
            <a:ext cx="849772" cy="21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Ein Unternehmen </a:t>
            </a:r>
            <a:b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</a:br>
            <a: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der EnBW</a:t>
            </a: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121468" y="4900500"/>
            <a:ext cx="8902282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1" r:id="rId2"/>
    <p:sldLayoutId id="2147483664" r:id="rId3"/>
    <p:sldLayoutId id="2147483673" r:id="rId4"/>
    <p:sldLayoutId id="2147483680" r:id="rId5"/>
    <p:sldLayoutId id="2147483666" r:id="rId6"/>
    <p:sldLayoutId id="2147483681" r:id="rId7"/>
    <p:sldLayoutId id="2147483667" r:id="rId8"/>
    <p:sldLayoutId id="2147483668" r:id="rId9"/>
    <p:sldLayoutId id="2147483669" r:id="rId10"/>
    <p:sldLayoutId id="2147483671" r:id="rId11"/>
    <p:sldLayoutId id="2147483672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baseline="0">
          <a:solidFill>
            <a:schemeClr val="accent6"/>
          </a:solidFill>
          <a:latin typeface="+mn-lt"/>
          <a:ea typeface="EnBW DIN Pro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5pPr>
      <a:lvl6pPr marL="342809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6pPr>
      <a:lvl7pPr marL="685617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7pPr>
      <a:lvl8pPr marL="1028426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8pPr>
      <a:lvl9pPr marL="1371234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6"/>
        </a:buClr>
        <a:buSzPct val="100000"/>
        <a:buFontTx/>
        <a:buNone/>
        <a:defRPr sz="1200" b="1" baseline="0">
          <a:solidFill>
            <a:schemeClr val="tx2"/>
          </a:solidFill>
          <a:latin typeface="EnBW DIN Pro"/>
          <a:ea typeface="EnBW DIN Pro"/>
          <a:cs typeface="EnBW DIN Pro"/>
          <a:sym typeface="EnBW DIN Pro"/>
        </a:defRPr>
      </a:lvl1pPr>
      <a:lvl2pPr marL="0" indent="0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6"/>
        </a:buClr>
        <a:buSzPct val="140000"/>
        <a:buFont typeface="DIN-Medium" panose="020B0600010101020104" pitchFamily="34" charset="0"/>
        <a:buNone/>
        <a:defRPr sz="1200">
          <a:solidFill>
            <a:schemeClr val="tx1"/>
          </a:solidFill>
          <a:latin typeface="+mn-lt"/>
          <a:ea typeface="EnBW DIN Pro"/>
        </a:defRPr>
      </a:lvl2pPr>
      <a:lvl3pPr marL="121468" indent="-121468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rgbClr val="FF9900"/>
        </a:buClr>
        <a:buSzPct val="100000"/>
        <a:buFont typeface="EnBW DIN Pro" panose="020B0504020101020102" pitchFamily="34" charset="0"/>
        <a:buChar char="›"/>
        <a:defRPr sz="1200">
          <a:solidFill>
            <a:schemeClr val="tx1"/>
          </a:solidFill>
          <a:latin typeface="+mn-lt"/>
          <a:ea typeface="EnBW DIN Pro"/>
        </a:defRPr>
      </a:lvl3pPr>
      <a:lvl4pPr marL="242935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lang="de-DE" sz="1000" dirty="0" smtClean="0">
          <a:solidFill>
            <a:schemeClr val="tx1"/>
          </a:solidFill>
          <a:latin typeface="+mn-lt"/>
          <a:ea typeface="EnBW DIN Pro"/>
        </a:defRPr>
      </a:lvl4pPr>
      <a:lvl5pPr marL="364403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000">
          <a:solidFill>
            <a:schemeClr val="tx1"/>
          </a:solidFill>
          <a:latin typeface="+mn-lt"/>
          <a:ea typeface="EnBW DIN Pro"/>
        </a:defRPr>
      </a:lvl5pPr>
      <a:lvl6pPr marL="485870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000">
          <a:solidFill>
            <a:schemeClr val="tx1"/>
          </a:solidFill>
          <a:latin typeface="+mn-lt"/>
        </a:defRPr>
      </a:lvl6pPr>
      <a:lvl7pPr marL="1893780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7pPr>
      <a:lvl8pPr marL="2236588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8pPr>
      <a:lvl9pPr marL="2579397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99918964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7" imgW="270" imgH="270" progId="TCLayout.ActiveDocument.1">
                  <p:embed/>
                </p:oleObj>
              </mc:Choice>
              <mc:Fallback>
                <p:oleObj name="think-cell Folie" r:id="rId17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16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351144" y="484392"/>
            <a:ext cx="7082375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Headline 22pt mittig zentriert</a:t>
            </a:r>
          </a:p>
        </p:txBody>
      </p:sp>
      <p:sp>
        <p:nvSpPr>
          <p:cNvPr id="686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145" y="494589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sz="6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68623" name="Rectangle 15"/>
          <p:cNvSpPr>
            <a:spLocks noGrp="1" noChangeAspect="1" noChangeArrowheads="1"/>
          </p:cNvSpPr>
          <p:nvPr>
            <p:ph type="sldNum" sz="quarter" idx="4"/>
          </p:nvPr>
        </p:nvSpPr>
        <p:spPr bwMode="auto">
          <a:xfrm>
            <a:off x="8452276" y="4902901"/>
            <a:ext cx="309056" cy="1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700">
                <a:solidFill>
                  <a:schemeClr val="tx1"/>
                </a:solidFill>
                <a:latin typeface="EnBW DIN Pro"/>
                <a:cs typeface="EnBW DIN Pro"/>
                <a:sym typeface="EnBW DIN Pro"/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86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1143" y="1275162"/>
            <a:ext cx="7082374" cy="356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Headline </a:t>
            </a:r>
            <a:r>
              <a:rPr lang="de-DE" dirty="0" err="1"/>
              <a:t>Bold</a:t>
            </a:r>
            <a:r>
              <a:rPr lang="de-DE" dirty="0"/>
              <a:t> 16pt</a:t>
            </a:r>
          </a:p>
          <a:p>
            <a:pPr lvl="1"/>
            <a:r>
              <a:rPr lang="de-DE" dirty="0"/>
              <a:t>Fließtext Regular 16pt</a:t>
            </a:r>
          </a:p>
          <a:p>
            <a:pPr lvl="2"/>
            <a:r>
              <a:rPr lang="de-DE" dirty="0"/>
              <a:t>Dritte Ebene Regular 16pt</a:t>
            </a:r>
          </a:p>
          <a:p>
            <a:pPr lvl="3"/>
            <a:r>
              <a:rPr lang="de-DE" dirty="0"/>
              <a:t>Vierte Ebene Regular 14pt</a:t>
            </a:r>
          </a:p>
          <a:p>
            <a:pPr lvl="4"/>
            <a:r>
              <a:rPr lang="de-DE" dirty="0"/>
              <a:t>Fünfte Ebene Regular 14pt</a:t>
            </a:r>
          </a:p>
          <a:p>
            <a:pPr lvl="5"/>
            <a:r>
              <a:rPr lang="de-DE" dirty="0"/>
              <a:t>Weitere Ebene 14pt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-151760" y="-125611"/>
            <a:ext cx="9447520" cy="5378053"/>
            <a:chOff x="-202400" y="-167481"/>
            <a:chExt cx="12599974" cy="7170737"/>
          </a:xfrm>
        </p:grpSpPr>
        <p:cxnSp>
          <p:nvCxnSpPr>
            <p:cNvPr id="21" name="Gerade Verbindung 20"/>
            <p:cNvCxnSpPr/>
            <p:nvPr userDrawn="1"/>
          </p:nvCxnSpPr>
          <p:spPr bwMode="auto">
            <a:xfrm>
              <a:off x="-202400" y="1700213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26"/>
            <p:cNvCxnSpPr/>
            <p:nvPr userDrawn="1"/>
          </p:nvCxnSpPr>
          <p:spPr bwMode="auto">
            <a:xfrm>
              <a:off x="-202400" y="6453188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27"/>
            <p:cNvCxnSpPr/>
            <p:nvPr userDrawn="1"/>
          </p:nvCxnSpPr>
          <p:spPr bwMode="auto">
            <a:xfrm>
              <a:off x="12254662" y="1700213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 userDrawn="1"/>
          </p:nvCxnSpPr>
          <p:spPr bwMode="auto">
            <a:xfrm>
              <a:off x="12254662" y="6453188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9"/>
            <p:cNvCxnSpPr/>
            <p:nvPr userDrawn="1"/>
          </p:nvCxnSpPr>
          <p:spPr bwMode="auto">
            <a:xfrm rot="16200000">
              <a:off x="41473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0"/>
            <p:cNvCxnSpPr/>
            <p:nvPr userDrawn="1"/>
          </p:nvCxnSpPr>
          <p:spPr bwMode="auto">
            <a:xfrm rot="16200000">
              <a:off x="1166058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1"/>
            <p:cNvCxnSpPr/>
            <p:nvPr userDrawn="1"/>
          </p:nvCxnSpPr>
          <p:spPr bwMode="auto">
            <a:xfrm rot="16200000">
              <a:off x="6192226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2"/>
            <p:cNvCxnSpPr/>
            <p:nvPr userDrawn="1"/>
          </p:nvCxnSpPr>
          <p:spPr bwMode="auto">
            <a:xfrm rot="16200000">
              <a:off x="5899547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3"/>
            <p:cNvCxnSpPr/>
            <p:nvPr userDrawn="1"/>
          </p:nvCxnSpPr>
          <p:spPr bwMode="auto">
            <a:xfrm rot="16200000">
              <a:off x="41473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4"/>
            <p:cNvCxnSpPr/>
            <p:nvPr userDrawn="1"/>
          </p:nvCxnSpPr>
          <p:spPr bwMode="auto">
            <a:xfrm rot="16200000">
              <a:off x="1166058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 rot="16200000">
              <a:off x="6192226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 rot="16200000">
              <a:off x="5899547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 rot="16200000">
              <a:off x="9860359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 rot="16200000">
              <a:off x="9860359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0" name="Grafik 39"/>
          <p:cNvPicPr preferRelativeResize="0"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49" y="486000"/>
            <a:ext cx="1269146" cy="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erade Verbindung 25"/>
          <p:cNvCxnSpPr/>
          <p:nvPr/>
        </p:nvCxnSpPr>
        <p:spPr bwMode="auto">
          <a:xfrm>
            <a:off x="120859" y="1089298"/>
            <a:ext cx="8902282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hteck 16"/>
          <p:cNvSpPr>
            <a:spLocks noChangeArrowheads="1"/>
          </p:cNvSpPr>
          <p:nvPr/>
        </p:nvSpPr>
        <p:spPr bwMode="auto">
          <a:xfrm>
            <a:off x="7865602" y="140401"/>
            <a:ext cx="849772" cy="21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Ein Unternehmen </a:t>
            </a:r>
            <a:b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</a:br>
            <a: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der EnBW</a:t>
            </a: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121468" y="4900500"/>
            <a:ext cx="8902282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5971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baseline="0">
          <a:solidFill>
            <a:schemeClr val="accent6"/>
          </a:solidFill>
          <a:latin typeface="+mn-lt"/>
          <a:ea typeface="EnBW DIN Pro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5pPr>
      <a:lvl6pPr marL="342809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6pPr>
      <a:lvl7pPr marL="685617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7pPr>
      <a:lvl8pPr marL="1028426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8pPr>
      <a:lvl9pPr marL="1371234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6"/>
        </a:buClr>
        <a:buSzPct val="100000"/>
        <a:buFontTx/>
        <a:buNone/>
        <a:defRPr sz="1200" b="1" baseline="0">
          <a:solidFill>
            <a:schemeClr val="tx2"/>
          </a:solidFill>
          <a:latin typeface="EnBW DIN Pro"/>
          <a:ea typeface="EnBW DIN Pro"/>
          <a:cs typeface="EnBW DIN Pro"/>
          <a:sym typeface="EnBW DIN Pro"/>
        </a:defRPr>
      </a:lvl1pPr>
      <a:lvl2pPr marL="0" indent="0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6"/>
        </a:buClr>
        <a:buSzPct val="140000"/>
        <a:buFont typeface="DIN-Medium" panose="020B0600010101020104" pitchFamily="34" charset="0"/>
        <a:buNone/>
        <a:defRPr sz="1200">
          <a:solidFill>
            <a:schemeClr val="tx1"/>
          </a:solidFill>
          <a:latin typeface="+mn-lt"/>
          <a:ea typeface="EnBW DIN Pro"/>
        </a:defRPr>
      </a:lvl2pPr>
      <a:lvl3pPr marL="121468" indent="-121468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rgbClr val="FF9900"/>
        </a:buClr>
        <a:buSzPct val="100000"/>
        <a:buFont typeface="EnBW DIN Pro" panose="020B0504020101020102" pitchFamily="34" charset="0"/>
        <a:buChar char="›"/>
        <a:defRPr sz="1200">
          <a:solidFill>
            <a:schemeClr val="tx1"/>
          </a:solidFill>
          <a:latin typeface="+mn-lt"/>
          <a:ea typeface="EnBW DIN Pro"/>
        </a:defRPr>
      </a:lvl3pPr>
      <a:lvl4pPr marL="242935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lang="de-DE" sz="1000" dirty="0" smtClean="0">
          <a:solidFill>
            <a:schemeClr val="tx1"/>
          </a:solidFill>
          <a:latin typeface="+mn-lt"/>
          <a:ea typeface="EnBW DIN Pro"/>
        </a:defRPr>
      </a:lvl4pPr>
      <a:lvl5pPr marL="364403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000">
          <a:solidFill>
            <a:schemeClr val="tx1"/>
          </a:solidFill>
          <a:latin typeface="+mn-lt"/>
          <a:ea typeface="EnBW DIN Pro"/>
        </a:defRPr>
      </a:lvl5pPr>
      <a:lvl6pPr marL="485870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000">
          <a:solidFill>
            <a:schemeClr val="tx1"/>
          </a:solidFill>
          <a:latin typeface="+mn-lt"/>
        </a:defRPr>
      </a:lvl6pPr>
      <a:lvl7pPr marL="1893780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7pPr>
      <a:lvl8pPr marL="2236588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8pPr>
      <a:lvl9pPr marL="2579397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377774139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7" imgW="270" imgH="270" progId="TCLayout.ActiveDocument.1">
                  <p:embed/>
                </p:oleObj>
              </mc:Choice>
              <mc:Fallback>
                <p:oleObj name="think-cell Folie" r:id="rId17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16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351144" y="484392"/>
            <a:ext cx="7082375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Headline 22pt mittig zentriert</a:t>
            </a:r>
          </a:p>
        </p:txBody>
      </p:sp>
      <p:sp>
        <p:nvSpPr>
          <p:cNvPr id="686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145" y="494589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sz="6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68623" name="Rectangle 15"/>
          <p:cNvSpPr>
            <a:spLocks noGrp="1" noChangeAspect="1" noChangeArrowheads="1"/>
          </p:cNvSpPr>
          <p:nvPr>
            <p:ph type="sldNum" sz="quarter" idx="4"/>
          </p:nvPr>
        </p:nvSpPr>
        <p:spPr bwMode="auto">
          <a:xfrm>
            <a:off x="8452276" y="4902901"/>
            <a:ext cx="309056" cy="1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700">
                <a:solidFill>
                  <a:schemeClr val="tx1"/>
                </a:solidFill>
                <a:latin typeface="EnBW DIN Pro"/>
                <a:cs typeface="EnBW DIN Pro"/>
                <a:sym typeface="EnBW DIN Pro"/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86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1143" y="1275162"/>
            <a:ext cx="7082374" cy="356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Headline </a:t>
            </a:r>
            <a:r>
              <a:rPr lang="de-DE" dirty="0" err="1"/>
              <a:t>Bold</a:t>
            </a:r>
            <a:r>
              <a:rPr lang="de-DE" dirty="0"/>
              <a:t> 16pt</a:t>
            </a:r>
          </a:p>
          <a:p>
            <a:pPr lvl="1"/>
            <a:r>
              <a:rPr lang="de-DE" dirty="0"/>
              <a:t>Fließtext Regular 16pt</a:t>
            </a:r>
          </a:p>
          <a:p>
            <a:pPr lvl="2"/>
            <a:r>
              <a:rPr lang="de-DE" dirty="0"/>
              <a:t>Dritte Ebene Regular 16pt</a:t>
            </a:r>
          </a:p>
          <a:p>
            <a:pPr lvl="3"/>
            <a:r>
              <a:rPr lang="de-DE" dirty="0"/>
              <a:t>Vierte Ebene Regular 14pt</a:t>
            </a:r>
          </a:p>
          <a:p>
            <a:pPr lvl="4"/>
            <a:r>
              <a:rPr lang="de-DE" dirty="0"/>
              <a:t>Fünfte Ebene Regular 14pt</a:t>
            </a:r>
          </a:p>
          <a:p>
            <a:pPr lvl="5"/>
            <a:r>
              <a:rPr lang="de-DE" dirty="0"/>
              <a:t>Weitere Ebene 14pt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-151760" y="-125611"/>
            <a:ext cx="9447520" cy="5378053"/>
            <a:chOff x="-202400" y="-167481"/>
            <a:chExt cx="12599974" cy="7170737"/>
          </a:xfrm>
        </p:grpSpPr>
        <p:cxnSp>
          <p:nvCxnSpPr>
            <p:cNvPr id="21" name="Gerade Verbindung 20"/>
            <p:cNvCxnSpPr/>
            <p:nvPr userDrawn="1"/>
          </p:nvCxnSpPr>
          <p:spPr bwMode="auto">
            <a:xfrm>
              <a:off x="-202400" y="1700213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26"/>
            <p:cNvCxnSpPr/>
            <p:nvPr userDrawn="1"/>
          </p:nvCxnSpPr>
          <p:spPr bwMode="auto">
            <a:xfrm>
              <a:off x="-202400" y="6453188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27"/>
            <p:cNvCxnSpPr/>
            <p:nvPr userDrawn="1"/>
          </p:nvCxnSpPr>
          <p:spPr bwMode="auto">
            <a:xfrm>
              <a:off x="12254662" y="1700213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 userDrawn="1"/>
          </p:nvCxnSpPr>
          <p:spPr bwMode="auto">
            <a:xfrm>
              <a:off x="12254662" y="6453188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9"/>
            <p:cNvCxnSpPr/>
            <p:nvPr userDrawn="1"/>
          </p:nvCxnSpPr>
          <p:spPr bwMode="auto">
            <a:xfrm rot="16200000">
              <a:off x="41473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0"/>
            <p:cNvCxnSpPr/>
            <p:nvPr userDrawn="1"/>
          </p:nvCxnSpPr>
          <p:spPr bwMode="auto">
            <a:xfrm rot="16200000">
              <a:off x="1166058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1"/>
            <p:cNvCxnSpPr/>
            <p:nvPr userDrawn="1"/>
          </p:nvCxnSpPr>
          <p:spPr bwMode="auto">
            <a:xfrm rot="16200000">
              <a:off x="6192226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2"/>
            <p:cNvCxnSpPr/>
            <p:nvPr userDrawn="1"/>
          </p:nvCxnSpPr>
          <p:spPr bwMode="auto">
            <a:xfrm rot="16200000">
              <a:off x="5899547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3"/>
            <p:cNvCxnSpPr/>
            <p:nvPr userDrawn="1"/>
          </p:nvCxnSpPr>
          <p:spPr bwMode="auto">
            <a:xfrm rot="16200000">
              <a:off x="41473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4"/>
            <p:cNvCxnSpPr/>
            <p:nvPr userDrawn="1"/>
          </p:nvCxnSpPr>
          <p:spPr bwMode="auto">
            <a:xfrm rot="16200000">
              <a:off x="1166058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 rot="16200000">
              <a:off x="6192226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 rot="16200000">
              <a:off x="5899547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 rot="16200000">
              <a:off x="9860359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 rot="16200000">
              <a:off x="9860359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0" name="Grafik 39"/>
          <p:cNvPicPr preferRelativeResize="0"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49" y="486000"/>
            <a:ext cx="1269146" cy="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erade Verbindung 25"/>
          <p:cNvCxnSpPr/>
          <p:nvPr/>
        </p:nvCxnSpPr>
        <p:spPr bwMode="auto">
          <a:xfrm>
            <a:off x="120859" y="1089298"/>
            <a:ext cx="8902282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hteck 16"/>
          <p:cNvSpPr>
            <a:spLocks noChangeArrowheads="1"/>
          </p:cNvSpPr>
          <p:nvPr/>
        </p:nvSpPr>
        <p:spPr bwMode="auto">
          <a:xfrm>
            <a:off x="7865602" y="140401"/>
            <a:ext cx="849772" cy="21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Ein Unternehmen </a:t>
            </a:r>
            <a:b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</a:br>
            <a: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der EnBW</a:t>
            </a: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121468" y="4900500"/>
            <a:ext cx="8902282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7572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baseline="0">
          <a:solidFill>
            <a:schemeClr val="accent6"/>
          </a:solidFill>
          <a:latin typeface="+mn-lt"/>
          <a:ea typeface="EnBW DIN Pro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5pPr>
      <a:lvl6pPr marL="342809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6pPr>
      <a:lvl7pPr marL="685617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7pPr>
      <a:lvl8pPr marL="1028426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8pPr>
      <a:lvl9pPr marL="1371234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6"/>
        </a:buClr>
        <a:buSzPct val="100000"/>
        <a:buFontTx/>
        <a:buNone/>
        <a:defRPr sz="1200" b="1" baseline="0">
          <a:solidFill>
            <a:schemeClr val="tx2"/>
          </a:solidFill>
          <a:latin typeface="EnBW DIN Pro"/>
          <a:ea typeface="EnBW DIN Pro"/>
          <a:cs typeface="EnBW DIN Pro"/>
          <a:sym typeface="EnBW DIN Pro"/>
        </a:defRPr>
      </a:lvl1pPr>
      <a:lvl2pPr marL="0" indent="0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6"/>
        </a:buClr>
        <a:buSzPct val="140000"/>
        <a:buFont typeface="DIN-Medium" panose="020B0600010101020104" pitchFamily="34" charset="0"/>
        <a:buNone/>
        <a:defRPr sz="1200">
          <a:solidFill>
            <a:schemeClr val="tx1"/>
          </a:solidFill>
          <a:latin typeface="+mn-lt"/>
          <a:ea typeface="EnBW DIN Pro"/>
        </a:defRPr>
      </a:lvl2pPr>
      <a:lvl3pPr marL="121468" indent="-121468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rgbClr val="FF9900"/>
        </a:buClr>
        <a:buSzPct val="100000"/>
        <a:buFont typeface="EnBW DIN Pro" panose="020B0504020101020102" pitchFamily="34" charset="0"/>
        <a:buChar char="›"/>
        <a:defRPr sz="1200">
          <a:solidFill>
            <a:schemeClr val="tx1"/>
          </a:solidFill>
          <a:latin typeface="+mn-lt"/>
          <a:ea typeface="EnBW DIN Pro"/>
        </a:defRPr>
      </a:lvl3pPr>
      <a:lvl4pPr marL="242935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lang="de-DE" sz="1000" dirty="0" smtClean="0">
          <a:solidFill>
            <a:schemeClr val="tx1"/>
          </a:solidFill>
          <a:latin typeface="+mn-lt"/>
          <a:ea typeface="EnBW DIN Pro"/>
        </a:defRPr>
      </a:lvl4pPr>
      <a:lvl5pPr marL="364403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000">
          <a:solidFill>
            <a:schemeClr val="tx1"/>
          </a:solidFill>
          <a:latin typeface="+mn-lt"/>
          <a:ea typeface="EnBW DIN Pro"/>
        </a:defRPr>
      </a:lvl5pPr>
      <a:lvl6pPr marL="485870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000">
          <a:solidFill>
            <a:schemeClr val="tx1"/>
          </a:solidFill>
          <a:latin typeface="+mn-lt"/>
        </a:defRPr>
      </a:lvl6pPr>
      <a:lvl7pPr marL="1893780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7pPr>
      <a:lvl8pPr marL="2236588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8pPr>
      <a:lvl9pPr marL="2579397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720354656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7" imgW="270" imgH="270" progId="TCLayout.ActiveDocument.1">
                  <p:embed/>
                </p:oleObj>
              </mc:Choice>
              <mc:Fallback>
                <p:oleObj name="think-cell Folie" r:id="rId17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16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351144" y="484392"/>
            <a:ext cx="7082375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Headline 22pt mittig zentriert</a:t>
            </a:r>
          </a:p>
        </p:txBody>
      </p:sp>
      <p:sp>
        <p:nvSpPr>
          <p:cNvPr id="686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145" y="494589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sz="6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68623" name="Rectangle 15"/>
          <p:cNvSpPr>
            <a:spLocks noGrp="1" noChangeAspect="1" noChangeArrowheads="1"/>
          </p:cNvSpPr>
          <p:nvPr>
            <p:ph type="sldNum" sz="quarter" idx="4"/>
          </p:nvPr>
        </p:nvSpPr>
        <p:spPr bwMode="auto">
          <a:xfrm>
            <a:off x="8452276" y="4902901"/>
            <a:ext cx="309056" cy="1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700">
                <a:solidFill>
                  <a:schemeClr val="tx1"/>
                </a:solidFill>
                <a:latin typeface="EnBW DIN Pro"/>
                <a:cs typeface="EnBW DIN Pro"/>
                <a:sym typeface="EnBW DIN Pro"/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86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1143" y="1275162"/>
            <a:ext cx="7082374" cy="356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Headline </a:t>
            </a:r>
            <a:r>
              <a:rPr lang="de-DE" dirty="0" err="1"/>
              <a:t>Bold</a:t>
            </a:r>
            <a:r>
              <a:rPr lang="de-DE" dirty="0"/>
              <a:t> 16pt</a:t>
            </a:r>
          </a:p>
          <a:p>
            <a:pPr lvl="1"/>
            <a:r>
              <a:rPr lang="de-DE" dirty="0"/>
              <a:t>Fließtext Regular 16pt</a:t>
            </a:r>
          </a:p>
          <a:p>
            <a:pPr lvl="2"/>
            <a:r>
              <a:rPr lang="de-DE" dirty="0"/>
              <a:t>Dritte Ebene Regular 16pt</a:t>
            </a:r>
          </a:p>
          <a:p>
            <a:pPr lvl="3"/>
            <a:r>
              <a:rPr lang="de-DE" dirty="0"/>
              <a:t>Vierte Ebene Regular 14pt</a:t>
            </a:r>
          </a:p>
          <a:p>
            <a:pPr lvl="4"/>
            <a:r>
              <a:rPr lang="de-DE" dirty="0"/>
              <a:t>Fünfte Ebene Regular 14pt</a:t>
            </a:r>
          </a:p>
          <a:p>
            <a:pPr lvl="5"/>
            <a:r>
              <a:rPr lang="de-DE" dirty="0"/>
              <a:t>Weitere Ebene 14pt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-151760" y="-125611"/>
            <a:ext cx="9447520" cy="5378053"/>
            <a:chOff x="-202400" y="-167481"/>
            <a:chExt cx="12599974" cy="7170737"/>
          </a:xfrm>
        </p:grpSpPr>
        <p:cxnSp>
          <p:nvCxnSpPr>
            <p:cNvPr id="21" name="Gerade Verbindung 20"/>
            <p:cNvCxnSpPr/>
            <p:nvPr userDrawn="1"/>
          </p:nvCxnSpPr>
          <p:spPr bwMode="auto">
            <a:xfrm>
              <a:off x="-202400" y="1700213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26"/>
            <p:cNvCxnSpPr/>
            <p:nvPr userDrawn="1"/>
          </p:nvCxnSpPr>
          <p:spPr bwMode="auto">
            <a:xfrm>
              <a:off x="-202400" y="6453188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27"/>
            <p:cNvCxnSpPr/>
            <p:nvPr userDrawn="1"/>
          </p:nvCxnSpPr>
          <p:spPr bwMode="auto">
            <a:xfrm>
              <a:off x="12254662" y="1700213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 userDrawn="1"/>
          </p:nvCxnSpPr>
          <p:spPr bwMode="auto">
            <a:xfrm>
              <a:off x="12254662" y="6453188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9"/>
            <p:cNvCxnSpPr/>
            <p:nvPr userDrawn="1"/>
          </p:nvCxnSpPr>
          <p:spPr bwMode="auto">
            <a:xfrm rot="16200000">
              <a:off x="41473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0"/>
            <p:cNvCxnSpPr/>
            <p:nvPr userDrawn="1"/>
          </p:nvCxnSpPr>
          <p:spPr bwMode="auto">
            <a:xfrm rot="16200000">
              <a:off x="1166058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1"/>
            <p:cNvCxnSpPr/>
            <p:nvPr userDrawn="1"/>
          </p:nvCxnSpPr>
          <p:spPr bwMode="auto">
            <a:xfrm rot="16200000">
              <a:off x="6192226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2"/>
            <p:cNvCxnSpPr/>
            <p:nvPr userDrawn="1"/>
          </p:nvCxnSpPr>
          <p:spPr bwMode="auto">
            <a:xfrm rot="16200000">
              <a:off x="5899547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3"/>
            <p:cNvCxnSpPr/>
            <p:nvPr userDrawn="1"/>
          </p:nvCxnSpPr>
          <p:spPr bwMode="auto">
            <a:xfrm rot="16200000">
              <a:off x="41473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4"/>
            <p:cNvCxnSpPr/>
            <p:nvPr userDrawn="1"/>
          </p:nvCxnSpPr>
          <p:spPr bwMode="auto">
            <a:xfrm rot="16200000">
              <a:off x="1166058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 rot="16200000">
              <a:off x="6192226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 rot="16200000">
              <a:off x="5899547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 rot="16200000">
              <a:off x="9860359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 rot="16200000">
              <a:off x="9860359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0" name="Grafik 39"/>
          <p:cNvPicPr preferRelativeResize="0"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49" y="486000"/>
            <a:ext cx="1269146" cy="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erade Verbindung 25"/>
          <p:cNvCxnSpPr/>
          <p:nvPr/>
        </p:nvCxnSpPr>
        <p:spPr bwMode="auto">
          <a:xfrm>
            <a:off x="120859" y="1089298"/>
            <a:ext cx="8902282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hteck 16"/>
          <p:cNvSpPr>
            <a:spLocks noChangeArrowheads="1"/>
          </p:cNvSpPr>
          <p:nvPr/>
        </p:nvSpPr>
        <p:spPr bwMode="auto">
          <a:xfrm>
            <a:off x="7865602" y="140401"/>
            <a:ext cx="849772" cy="21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Ein Unternehmen </a:t>
            </a:r>
            <a:b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</a:br>
            <a: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der EnBW</a:t>
            </a: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121468" y="4900500"/>
            <a:ext cx="8902282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01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baseline="0">
          <a:solidFill>
            <a:schemeClr val="accent6"/>
          </a:solidFill>
          <a:latin typeface="+mn-lt"/>
          <a:ea typeface="EnBW DIN Pro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5pPr>
      <a:lvl6pPr marL="342809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6pPr>
      <a:lvl7pPr marL="685617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7pPr>
      <a:lvl8pPr marL="1028426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8pPr>
      <a:lvl9pPr marL="1371234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6"/>
        </a:buClr>
        <a:buSzPct val="100000"/>
        <a:buFontTx/>
        <a:buNone/>
        <a:defRPr sz="1200" b="1" baseline="0">
          <a:solidFill>
            <a:schemeClr val="tx2"/>
          </a:solidFill>
          <a:latin typeface="EnBW DIN Pro"/>
          <a:ea typeface="EnBW DIN Pro"/>
          <a:cs typeface="EnBW DIN Pro"/>
          <a:sym typeface="EnBW DIN Pro"/>
        </a:defRPr>
      </a:lvl1pPr>
      <a:lvl2pPr marL="0" indent="0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6"/>
        </a:buClr>
        <a:buSzPct val="140000"/>
        <a:buFont typeface="DIN-Medium" panose="020B0600010101020104" pitchFamily="34" charset="0"/>
        <a:buNone/>
        <a:defRPr sz="1200">
          <a:solidFill>
            <a:schemeClr val="tx1"/>
          </a:solidFill>
          <a:latin typeface="+mn-lt"/>
          <a:ea typeface="EnBW DIN Pro"/>
        </a:defRPr>
      </a:lvl2pPr>
      <a:lvl3pPr marL="121468" indent="-121468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rgbClr val="FF9900"/>
        </a:buClr>
        <a:buSzPct val="100000"/>
        <a:buFont typeface="EnBW DIN Pro" panose="020B0504020101020102" pitchFamily="34" charset="0"/>
        <a:buChar char="›"/>
        <a:defRPr sz="1200">
          <a:solidFill>
            <a:schemeClr val="tx1"/>
          </a:solidFill>
          <a:latin typeface="+mn-lt"/>
          <a:ea typeface="EnBW DIN Pro"/>
        </a:defRPr>
      </a:lvl3pPr>
      <a:lvl4pPr marL="242935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lang="de-DE" sz="1000" dirty="0" smtClean="0">
          <a:solidFill>
            <a:schemeClr val="tx1"/>
          </a:solidFill>
          <a:latin typeface="+mn-lt"/>
          <a:ea typeface="EnBW DIN Pro"/>
        </a:defRPr>
      </a:lvl4pPr>
      <a:lvl5pPr marL="364403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000">
          <a:solidFill>
            <a:schemeClr val="tx1"/>
          </a:solidFill>
          <a:latin typeface="+mn-lt"/>
          <a:ea typeface="EnBW DIN Pro"/>
        </a:defRPr>
      </a:lvl5pPr>
      <a:lvl6pPr marL="485870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000">
          <a:solidFill>
            <a:schemeClr val="tx1"/>
          </a:solidFill>
          <a:latin typeface="+mn-lt"/>
        </a:defRPr>
      </a:lvl6pPr>
      <a:lvl7pPr marL="1893780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7pPr>
      <a:lvl8pPr marL="2236588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8pPr>
      <a:lvl9pPr marL="2579397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559506888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7" imgW="270" imgH="270" progId="TCLayout.ActiveDocument.1">
                  <p:embed/>
                </p:oleObj>
              </mc:Choice>
              <mc:Fallback>
                <p:oleObj name="think-cell Folie" r:id="rId17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16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351144" y="484392"/>
            <a:ext cx="7082375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/>
              <a:t>Headline 22pt mittig zentriert</a:t>
            </a:r>
          </a:p>
        </p:txBody>
      </p:sp>
      <p:sp>
        <p:nvSpPr>
          <p:cNvPr id="686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145" y="4945898"/>
            <a:ext cx="708237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sz="6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r>
              <a:rPr lang="de-DE"/>
              <a:t>Eigenwirtschaftlicher Ausbau Stadt Wildberg </a:t>
            </a:r>
            <a:endParaRPr lang="de-DE" dirty="0"/>
          </a:p>
        </p:txBody>
      </p:sp>
      <p:sp>
        <p:nvSpPr>
          <p:cNvPr id="68623" name="Rectangle 15"/>
          <p:cNvSpPr>
            <a:spLocks noGrp="1" noChangeAspect="1" noChangeArrowheads="1"/>
          </p:cNvSpPr>
          <p:nvPr>
            <p:ph type="sldNum" sz="quarter" idx="4"/>
          </p:nvPr>
        </p:nvSpPr>
        <p:spPr bwMode="auto">
          <a:xfrm>
            <a:off x="8452276" y="4902901"/>
            <a:ext cx="309056" cy="1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700">
                <a:solidFill>
                  <a:schemeClr val="tx1"/>
                </a:solidFill>
                <a:latin typeface="EnBW DIN Pro"/>
                <a:cs typeface="EnBW DIN Pro"/>
                <a:sym typeface="EnBW DIN Pro"/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86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1143" y="1275162"/>
            <a:ext cx="7082374" cy="356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Headline </a:t>
            </a:r>
            <a:r>
              <a:rPr lang="de-DE" dirty="0" err="1"/>
              <a:t>Bold</a:t>
            </a:r>
            <a:r>
              <a:rPr lang="de-DE" dirty="0"/>
              <a:t> 16pt</a:t>
            </a:r>
          </a:p>
          <a:p>
            <a:pPr lvl="1"/>
            <a:r>
              <a:rPr lang="de-DE" dirty="0"/>
              <a:t>Fließtext Regular 16pt</a:t>
            </a:r>
          </a:p>
          <a:p>
            <a:pPr lvl="2"/>
            <a:r>
              <a:rPr lang="de-DE" dirty="0"/>
              <a:t>Dritte Ebene Regular 16pt</a:t>
            </a:r>
          </a:p>
          <a:p>
            <a:pPr lvl="3"/>
            <a:r>
              <a:rPr lang="de-DE" dirty="0"/>
              <a:t>Vierte Ebene Regular 14pt</a:t>
            </a:r>
          </a:p>
          <a:p>
            <a:pPr lvl="4"/>
            <a:r>
              <a:rPr lang="de-DE" dirty="0"/>
              <a:t>Fünfte Ebene Regular 14pt</a:t>
            </a:r>
          </a:p>
          <a:p>
            <a:pPr lvl="5"/>
            <a:r>
              <a:rPr lang="de-DE" dirty="0"/>
              <a:t>Weitere Ebene 14pt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-151760" y="-125611"/>
            <a:ext cx="9447520" cy="5378053"/>
            <a:chOff x="-202400" y="-167481"/>
            <a:chExt cx="12599974" cy="7170737"/>
          </a:xfrm>
        </p:grpSpPr>
        <p:cxnSp>
          <p:nvCxnSpPr>
            <p:cNvPr id="21" name="Gerade Verbindung 20"/>
            <p:cNvCxnSpPr/>
            <p:nvPr userDrawn="1"/>
          </p:nvCxnSpPr>
          <p:spPr bwMode="auto">
            <a:xfrm>
              <a:off x="-202400" y="1700213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26"/>
            <p:cNvCxnSpPr/>
            <p:nvPr userDrawn="1"/>
          </p:nvCxnSpPr>
          <p:spPr bwMode="auto">
            <a:xfrm>
              <a:off x="-202400" y="6453188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27"/>
            <p:cNvCxnSpPr/>
            <p:nvPr userDrawn="1"/>
          </p:nvCxnSpPr>
          <p:spPr bwMode="auto">
            <a:xfrm>
              <a:off x="12254662" y="1700213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 userDrawn="1"/>
          </p:nvCxnSpPr>
          <p:spPr bwMode="auto">
            <a:xfrm>
              <a:off x="12254662" y="6453188"/>
              <a:ext cx="142912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9"/>
            <p:cNvCxnSpPr/>
            <p:nvPr userDrawn="1"/>
          </p:nvCxnSpPr>
          <p:spPr bwMode="auto">
            <a:xfrm rot="16200000">
              <a:off x="41473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0"/>
            <p:cNvCxnSpPr/>
            <p:nvPr userDrawn="1"/>
          </p:nvCxnSpPr>
          <p:spPr bwMode="auto">
            <a:xfrm rot="16200000">
              <a:off x="1166058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1"/>
            <p:cNvCxnSpPr/>
            <p:nvPr userDrawn="1"/>
          </p:nvCxnSpPr>
          <p:spPr bwMode="auto">
            <a:xfrm rot="16200000">
              <a:off x="6192226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2"/>
            <p:cNvCxnSpPr/>
            <p:nvPr userDrawn="1"/>
          </p:nvCxnSpPr>
          <p:spPr bwMode="auto">
            <a:xfrm rot="16200000">
              <a:off x="5899547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3"/>
            <p:cNvCxnSpPr/>
            <p:nvPr userDrawn="1"/>
          </p:nvCxnSpPr>
          <p:spPr bwMode="auto">
            <a:xfrm rot="16200000">
              <a:off x="41473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4"/>
            <p:cNvCxnSpPr/>
            <p:nvPr userDrawn="1"/>
          </p:nvCxnSpPr>
          <p:spPr bwMode="auto">
            <a:xfrm rot="16200000">
              <a:off x="1166058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 rot="16200000">
              <a:off x="6192226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 rot="16200000">
              <a:off x="5899547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 rot="16200000">
              <a:off x="9860359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 rot="16200000">
              <a:off x="9860359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0" name="Grafik 39"/>
          <p:cNvPicPr preferRelativeResize="0"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49" y="486000"/>
            <a:ext cx="1269146" cy="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erade Verbindung 25"/>
          <p:cNvCxnSpPr/>
          <p:nvPr/>
        </p:nvCxnSpPr>
        <p:spPr bwMode="auto">
          <a:xfrm>
            <a:off x="120859" y="1089298"/>
            <a:ext cx="8902282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hteck 16"/>
          <p:cNvSpPr>
            <a:spLocks noChangeArrowheads="1"/>
          </p:cNvSpPr>
          <p:nvPr/>
        </p:nvSpPr>
        <p:spPr bwMode="auto">
          <a:xfrm>
            <a:off x="7865602" y="140401"/>
            <a:ext cx="849772" cy="21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Ein Unternehmen </a:t>
            </a:r>
            <a:b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</a:br>
            <a:r>
              <a:rPr lang="de-DE" altLang="de-DE" sz="500" dirty="0">
                <a:solidFill>
                  <a:srgbClr val="3C3C3B"/>
                </a:solidFill>
                <a:latin typeface="EnBW DIN Pro Medium" pitchFamily="34" charset="0"/>
                <a:cs typeface="EnBW DIN Pro Medium" pitchFamily="34" charset="0"/>
              </a:rPr>
              <a:t>der EnBW</a:t>
            </a: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121468" y="4900500"/>
            <a:ext cx="8902282" cy="0"/>
          </a:xfrm>
          <a:prstGeom prst="line">
            <a:avLst/>
          </a:prstGeom>
          <a:solidFill>
            <a:srgbClr val="F0F0F0"/>
          </a:solidFill>
          <a:ln w="635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5222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baseline="0">
          <a:solidFill>
            <a:schemeClr val="accent6"/>
          </a:solidFill>
          <a:latin typeface="+mn-lt"/>
          <a:ea typeface="EnBW DIN Pro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5pPr>
      <a:lvl6pPr marL="342809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6pPr>
      <a:lvl7pPr marL="685617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7pPr>
      <a:lvl8pPr marL="1028426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8pPr>
      <a:lvl9pPr marL="1371234"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99"/>
          </a:solidFill>
          <a:latin typeface="DIN-Mediu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6"/>
        </a:buClr>
        <a:buSzPct val="100000"/>
        <a:buFontTx/>
        <a:buNone/>
        <a:defRPr sz="1200" b="1" baseline="0">
          <a:solidFill>
            <a:schemeClr val="tx2"/>
          </a:solidFill>
          <a:latin typeface="EnBW DIN Pro"/>
          <a:ea typeface="EnBW DIN Pro"/>
          <a:cs typeface="EnBW DIN Pro"/>
          <a:sym typeface="EnBW DIN Pro"/>
        </a:defRPr>
      </a:lvl1pPr>
      <a:lvl2pPr marL="0" indent="0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6"/>
        </a:buClr>
        <a:buSzPct val="140000"/>
        <a:buFont typeface="DIN-Medium" panose="020B0600010101020104" pitchFamily="34" charset="0"/>
        <a:buNone/>
        <a:defRPr sz="1200">
          <a:solidFill>
            <a:schemeClr val="tx1"/>
          </a:solidFill>
          <a:latin typeface="+mn-lt"/>
          <a:ea typeface="EnBW DIN Pro"/>
        </a:defRPr>
      </a:lvl2pPr>
      <a:lvl3pPr marL="121468" indent="-121468" algn="l" rtl="0" eaLnBrk="1" fontAlgn="base" hangingPunct="1">
        <a:lnSpc>
          <a:spcPct val="100000"/>
        </a:lnSpc>
        <a:spcBef>
          <a:spcPts val="450"/>
        </a:spcBef>
        <a:spcAft>
          <a:spcPts val="0"/>
        </a:spcAft>
        <a:buClr>
          <a:srgbClr val="FF9900"/>
        </a:buClr>
        <a:buSzPct val="100000"/>
        <a:buFont typeface="EnBW DIN Pro" panose="020B0504020101020102" pitchFamily="34" charset="0"/>
        <a:buChar char="›"/>
        <a:defRPr sz="1200">
          <a:solidFill>
            <a:schemeClr val="tx1"/>
          </a:solidFill>
          <a:latin typeface="+mn-lt"/>
          <a:ea typeface="EnBW DIN Pro"/>
        </a:defRPr>
      </a:lvl3pPr>
      <a:lvl4pPr marL="242935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lang="de-DE" sz="1000" dirty="0" smtClean="0">
          <a:solidFill>
            <a:schemeClr val="tx1"/>
          </a:solidFill>
          <a:latin typeface="+mn-lt"/>
          <a:ea typeface="EnBW DIN Pro"/>
        </a:defRPr>
      </a:lvl4pPr>
      <a:lvl5pPr marL="364403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000">
          <a:solidFill>
            <a:schemeClr val="tx1"/>
          </a:solidFill>
          <a:latin typeface="+mn-lt"/>
          <a:ea typeface="EnBW DIN Pro"/>
        </a:defRPr>
      </a:lvl5pPr>
      <a:lvl6pPr marL="485870" indent="-121468" algn="l" rtl="0" eaLnBrk="1" fontAlgn="base" hangingPunct="1">
        <a:lnSpc>
          <a:spcPct val="100000"/>
        </a:lnSpc>
        <a:spcBef>
          <a:spcPts val="225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000">
          <a:solidFill>
            <a:schemeClr val="tx1"/>
          </a:solidFill>
          <a:latin typeface="+mn-lt"/>
        </a:defRPr>
      </a:lvl6pPr>
      <a:lvl7pPr marL="1893780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7pPr>
      <a:lvl8pPr marL="2236588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8pPr>
      <a:lvl9pPr marL="2579397" indent="-130934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16.e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79.bin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hyperlink" Target="http://www.waipu.tv/geraete/" TargetMode="Externa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4.xml"/><Relationship Id="rId5" Type="http://schemas.openxmlformats.org/officeDocument/2006/relationships/image" Target="../media/image23.jp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5.xml"/><Relationship Id="rId6" Type="http://schemas.openxmlformats.org/officeDocument/2006/relationships/image" Target="../media/image29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30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0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84.bin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00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01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hyperlink" Target="Videos%20waipu.tv/Pause%20_Funktion_waiputv_powered_by_NetComBW_032020.mp4" TargetMode="Externa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02.xml"/><Relationship Id="rId6" Type="http://schemas.openxmlformats.org/officeDocument/2006/relationships/image" Target="../media/image32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79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emf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4.xml"/><Relationship Id="rId6" Type="http://schemas.openxmlformats.org/officeDocument/2006/relationships/image" Target="../media/image13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76.bin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7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8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78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2648492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Grafik 18">
            <a:extLst>
              <a:ext uri="{FF2B5EF4-FFF2-40B4-BE49-F238E27FC236}">
                <a16:creationId xmlns:a16="http://schemas.microsoft.com/office/drawing/2014/main" id="{02F908A1-E852-4EC8-85F0-98481E43C8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1" t="28440" r="123" b="16856"/>
          <a:stretch/>
        </p:blipFill>
        <p:spPr>
          <a:xfrm>
            <a:off x="107505" y="123478"/>
            <a:ext cx="8928991" cy="2844316"/>
          </a:xfrm>
          <a:prstGeom prst="rect">
            <a:avLst/>
          </a:prstGeom>
        </p:spPr>
      </p:pic>
      <p:sp>
        <p:nvSpPr>
          <p:cNvPr id="5" name="Rechteck 4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0" lang="de-DE" sz="30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 panose="020B0504020101020102" pitchFamily="34" charset="0"/>
              <a:cs typeface="+mj-cs"/>
              <a:sym typeface="EnBW DIN Pro" panose="020B0504020101020102" pitchFamily="34" charset="0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de-DE" dirty="0">
                <a:latin typeface="+mn-lt"/>
              </a:rPr>
              <a:t>Ein Unternehmen der EnBW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0"/>
          </p:nvPr>
        </p:nvSpPr>
        <p:spPr>
          <a:xfrm>
            <a:off x="104215" y="3003798"/>
            <a:ext cx="4342212" cy="971550"/>
          </a:xfrm>
        </p:spPr>
        <p:txBody>
          <a:bodyPr/>
          <a:lstStyle/>
          <a:p>
            <a:pPr lvl="0"/>
            <a:r>
              <a:rPr lang="de-DE" dirty="0">
                <a:latin typeface="+mn-lt"/>
              </a:rPr>
              <a:t>NetCom BW GmbH	</a:t>
            </a:r>
          </a:p>
          <a:p>
            <a:pPr lvl="1"/>
            <a:r>
              <a:rPr lang="de-DE" sz="800" dirty="0">
                <a:latin typeface="+mn-lt"/>
                <a:sym typeface="EnBW DIN Pro"/>
              </a:rPr>
              <a:t>Nicolai Ottenbacher &amp; Matthias Troppmann</a:t>
            </a:r>
          </a:p>
          <a:p>
            <a:pPr lvl="1"/>
            <a:r>
              <a:rPr lang="de-DE" sz="800" dirty="0">
                <a:latin typeface="+mn-lt"/>
                <a:sym typeface="EnBW DIN Pro"/>
              </a:rPr>
              <a:t>Mai 2023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5D2D5A0-0CE4-4F8D-BCED-C8020730FEB8}"/>
              </a:ext>
            </a:extLst>
          </p:cNvPr>
          <p:cNvSpPr/>
          <p:nvPr/>
        </p:nvSpPr>
        <p:spPr bwMode="auto">
          <a:xfrm>
            <a:off x="352127" y="594887"/>
            <a:ext cx="3967845" cy="522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Aft>
                <a:spcPct val="0"/>
              </a:spcAft>
            </a:pPr>
            <a:r>
              <a:rPr lang="de-DE" sz="2800" dirty="0">
                <a:solidFill>
                  <a:srgbClr val="374A9A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SCHNELLES INTERNET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EE505713-211A-42A6-920B-0CD10C0DFF5E}"/>
              </a:ext>
            </a:extLst>
          </p:cNvPr>
          <p:cNvSpPr/>
          <p:nvPr/>
        </p:nvSpPr>
        <p:spPr bwMode="auto">
          <a:xfrm>
            <a:off x="352127" y="1244523"/>
            <a:ext cx="4723929" cy="522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800" dirty="0">
                <a:solidFill>
                  <a:srgbClr val="374A9A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für Bubsheim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23A7BEE-CAFC-4820-96FA-778F8343FB64}"/>
              </a:ext>
            </a:extLst>
          </p:cNvPr>
          <p:cNvSpPr/>
          <p:nvPr/>
        </p:nvSpPr>
        <p:spPr bwMode="auto">
          <a:xfrm>
            <a:off x="1151620" y="1894159"/>
            <a:ext cx="2844316" cy="522104"/>
          </a:xfrm>
          <a:prstGeom prst="rect">
            <a:avLst/>
          </a:prstGeom>
          <a:gradFill>
            <a:gsLst>
              <a:gs pos="0">
                <a:srgbClr val="EE7700"/>
              </a:gs>
              <a:gs pos="100000">
                <a:schemeClr val="accent6"/>
              </a:gs>
            </a:gsLst>
            <a:lin ang="15000000" scaled="0"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143963" numCol="1" rtlCol="0" anchor="ctr" anchorCtr="0" compatLnSpc="1">
            <a:prstTxWarp prst="textNoShape">
              <a:avLst/>
            </a:prstTxWarp>
          </a:bodyPr>
          <a:lstStyle/>
          <a:p>
            <a:pPr algn="ctr" defTabSz="908193">
              <a:buClr>
                <a:srgbClr val="FF9900"/>
              </a:buClr>
              <a:buSzPct val="140000"/>
            </a:pPr>
            <a:endParaRPr lang="de-DE" sz="2400" dirty="0">
              <a:solidFill>
                <a:srgbClr val="FFFFFF"/>
              </a:solidFill>
              <a:latin typeface="EnBW DIN Pro Medium" panose="020B0604020101020102" pitchFamily="34" charset="0"/>
              <a:ea typeface="DIN-Regular" panose="020B0500010101010101" pitchFamily="34" charset="0"/>
              <a:cs typeface="EnBW DIN Pro Medium" panose="020B0604020101020102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EEE529A-F595-4582-87D6-14CEC7B67682}"/>
              </a:ext>
            </a:extLst>
          </p:cNvPr>
          <p:cNvSpPr txBox="1"/>
          <p:nvPr/>
        </p:nvSpPr>
        <p:spPr bwMode="gray">
          <a:xfrm>
            <a:off x="1187624" y="1908718"/>
            <a:ext cx="313234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indent="0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800" dirty="0">
                <a:solidFill>
                  <a:schemeClr val="bg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MIT GLASFASER</a:t>
            </a:r>
            <a:endParaRPr kumimoji="0" lang="de-DE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EnBW DIN Pro Medium" panose="020B0604020101020102" pitchFamily="34" charset="0"/>
              <a:cs typeface="EnBW 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F2C0574A-9C68-43C2-9449-CE034B3482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F2C0574A-9C68-43C2-9449-CE034B3482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E6DF9821-A257-4DD6-87EA-524784DBB4E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+mn-cs"/>
              <a:sym typeface="EnBW DIN Pro" panose="020B0504020101020102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0448C4-78A1-4B34-8F6E-33BEF7EC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44" y="484392"/>
            <a:ext cx="7082375" cy="246221"/>
          </a:xfrm>
        </p:spPr>
        <p:txBody>
          <a:bodyPr vert="horz"/>
          <a:lstStyle/>
          <a:p>
            <a:r>
              <a:rPr lang="de-DE" dirty="0"/>
              <a:t>Machen Sie mehr aus Ihrem Internetanschluss!</a:t>
            </a:r>
          </a:p>
        </p:txBody>
      </p:sp>
      <p:cxnSp>
        <p:nvCxnSpPr>
          <p:cNvPr id="20" name="Straight Connector 44">
            <a:extLst>
              <a:ext uri="{FF2B5EF4-FFF2-40B4-BE49-F238E27FC236}">
                <a16:creationId xmlns:a16="http://schemas.microsoft.com/office/drawing/2014/main" id="{878A6E7B-F253-43CA-AE30-1F40C4C30813}"/>
              </a:ext>
            </a:extLst>
          </p:cNvPr>
          <p:cNvCxnSpPr>
            <a:cxnSpLocks/>
          </p:cNvCxnSpPr>
          <p:nvPr/>
        </p:nvCxnSpPr>
        <p:spPr bwMode="gray">
          <a:xfrm>
            <a:off x="6427707" y="4123599"/>
            <a:ext cx="528497" cy="0"/>
          </a:xfrm>
          <a:prstGeom prst="line">
            <a:avLst/>
          </a:prstGeom>
          <a:solidFill>
            <a:srgbClr val="F0F0F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38">
            <a:extLst>
              <a:ext uri="{FF2B5EF4-FFF2-40B4-BE49-F238E27FC236}">
                <a16:creationId xmlns:a16="http://schemas.microsoft.com/office/drawing/2014/main" id="{28BF6726-04F4-403D-B101-0FCA06148234}"/>
              </a:ext>
            </a:extLst>
          </p:cNvPr>
          <p:cNvSpPr/>
          <p:nvPr/>
        </p:nvSpPr>
        <p:spPr bwMode="gray">
          <a:xfrm>
            <a:off x="282337" y="2480176"/>
            <a:ext cx="388843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2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BW DIN Pro Medium" panose="020B0604020101020102" pitchFamily="34" charset="0"/>
                <a:ea typeface="+mn-ea"/>
                <a:cs typeface="EnBW DIN Pro Medium" panose="020B0604020101020102" pitchFamily="34" charset="0"/>
                <a:sym typeface="EnBW DIN Pro"/>
              </a:rPr>
              <a:t>Fernsehen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BW DIN Pro"/>
                <a:ea typeface="+mn-ea"/>
                <a:cs typeface="EnBW DIN Pro Medium" panose="020B0604020101020102" pitchFamily="34" charset="0"/>
                <a:sym typeface="EnBW DIN Pro"/>
              </a:rPr>
              <a:t> wie noch nie!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BW DIN Pro Medium" panose="020B0604020101020102" pitchFamily="34" charset="0"/>
              <a:ea typeface="+mn-ea"/>
              <a:cs typeface="EnBW DIN Pro Medium" panose="020B0604020101020102" pitchFamily="34" charset="0"/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7AEB90A2-7E8B-4128-A1B7-F4AD39F6C364}"/>
              </a:ext>
            </a:extLst>
          </p:cNvPr>
          <p:cNvCxnSpPr/>
          <p:nvPr/>
        </p:nvCxnSpPr>
        <p:spPr bwMode="auto">
          <a:xfrm>
            <a:off x="4383592" y="1203598"/>
            <a:ext cx="0" cy="36004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26474DA4-5C42-4C3C-83F6-4394649BB159}"/>
              </a:ext>
            </a:extLst>
          </p:cNvPr>
          <p:cNvSpPr txBox="1"/>
          <p:nvPr/>
        </p:nvSpPr>
        <p:spPr bwMode="gray">
          <a:xfrm>
            <a:off x="5040052" y="1900409"/>
            <a:ext cx="450098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latin typeface="EnBW DIN Pro Medium" panose="020B0604020101020102" pitchFamily="34" charset="0"/>
                <a:cs typeface="EnBW DIN Pro Medium" panose="020B0604020101020102" pitchFamily="34" charset="0"/>
              </a:rPr>
              <a:t>waipu.tv </a:t>
            </a:r>
            <a:r>
              <a:rPr lang="de-DE" sz="1200" dirty="0"/>
              <a:t>– die ideale Lösung für Fernsehen in HD-Qualität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644010A-F513-4DBD-84A9-EFEB84E1AC0D}"/>
              </a:ext>
            </a:extLst>
          </p:cNvPr>
          <p:cNvSpPr txBox="1"/>
          <p:nvPr/>
        </p:nvSpPr>
        <p:spPr bwMode="gray">
          <a:xfrm>
            <a:off x="4499992" y="2283718"/>
            <a:ext cx="1669396" cy="4821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de-DE" sz="1200" b="0" i="0" u="none" strike="noStrike" baseline="0" dirty="0">
                <a:latin typeface="EnBWDINPro"/>
              </a:rPr>
              <a:t>12 Monate Laufzeit</a:t>
            </a:r>
          </a:p>
          <a:p>
            <a:pPr algn="l"/>
            <a:r>
              <a:rPr lang="de-DE" sz="1200" b="1" dirty="0">
                <a:solidFill>
                  <a:schemeClr val="accent6"/>
                </a:solidFill>
              </a:rPr>
              <a:t>8,90 € / monatlich</a:t>
            </a:r>
            <a:endParaRPr lang="de-DE" sz="1200" b="1" baseline="30000" dirty="0">
              <a:solidFill>
                <a:schemeClr val="accent6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8B708D8-4E27-4064-A587-6657DEE034C6}"/>
              </a:ext>
            </a:extLst>
          </p:cNvPr>
          <p:cNvSpPr txBox="1"/>
          <p:nvPr/>
        </p:nvSpPr>
        <p:spPr bwMode="gray">
          <a:xfrm>
            <a:off x="6338811" y="2288805"/>
            <a:ext cx="1762090" cy="4821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de-DE" sz="1200" dirty="0">
                <a:latin typeface="EnBWDINPro"/>
              </a:rPr>
              <a:t>6</a:t>
            </a:r>
            <a:r>
              <a:rPr lang="de-DE" sz="1200" b="0" i="0" u="none" strike="noStrike" baseline="0" dirty="0">
                <a:latin typeface="EnBWDINPro"/>
              </a:rPr>
              <a:t> Monate Laufzeit</a:t>
            </a:r>
          </a:p>
          <a:p>
            <a:pPr algn="l"/>
            <a:r>
              <a:rPr lang="de-DE" sz="1200" b="1" dirty="0">
                <a:solidFill>
                  <a:schemeClr val="accent6"/>
                </a:solidFill>
              </a:rPr>
              <a:t>9,90 € / monatlich</a:t>
            </a:r>
            <a:endParaRPr lang="de-DE" sz="1200" b="1" baseline="30000" dirty="0">
              <a:solidFill>
                <a:schemeClr val="accent6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5138A19C-88F6-4F55-B8AF-02DD3D9B3EB6}"/>
              </a:ext>
            </a:extLst>
          </p:cNvPr>
          <p:cNvSpPr txBox="1"/>
          <p:nvPr/>
        </p:nvSpPr>
        <p:spPr bwMode="gray">
          <a:xfrm>
            <a:off x="772634" y="1240609"/>
            <a:ext cx="402101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latin typeface="EnBW DIN Pro Medium" panose="020B0604020101020102" pitchFamily="34" charset="0"/>
                <a:cs typeface="EnBW DIN Pro Medium" panose="020B0604020101020102" pitchFamily="34" charset="0"/>
                <a:sym typeface="EnBW DIN Pro"/>
              </a:rPr>
              <a:t>WLAN-fähigen Router</a:t>
            </a:r>
            <a:endParaRPr lang="de-DE" sz="1200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BFE5F1E-3183-4DBD-A6B1-51155053152F}"/>
              </a:ext>
            </a:extLst>
          </p:cNvPr>
          <p:cNvSpPr txBox="1"/>
          <p:nvPr/>
        </p:nvSpPr>
        <p:spPr bwMode="gray">
          <a:xfrm>
            <a:off x="291732" y="1529305"/>
            <a:ext cx="24067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err="1">
                <a:solidFill>
                  <a:schemeClr val="tx1"/>
                </a:solidFill>
              </a:rPr>
              <a:t>FRITZ!Box</a:t>
            </a:r>
            <a:r>
              <a:rPr lang="de-DE" sz="1200" dirty="0">
                <a:solidFill>
                  <a:schemeClr val="tx1"/>
                </a:solidFill>
              </a:rPr>
              <a:t> 7530 AX (Standardrouter) 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b="1" dirty="0">
                <a:solidFill>
                  <a:schemeClr val="accent6"/>
                </a:solidFill>
              </a:rPr>
              <a:t>99,00 € </a:t>
            </a:r>
            <a:r>
              <a:rPr lang="de-DE" sz="1200" b="1" strike="noStrike" baseline="0" dirty="0">
                <a:solidFill>
                  <a:schemeClr val="accent6"/>
                </a:solidFill>
              </a:rPr>
              <a:t>/ einmalig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DC99F48-9509-4588-9B45-C297A452737C}"/>
              </a:ext>
            </a:extLst>
          </p:cNvPr>
          <p:cNvSpPr txBox="1"/>
          <p:nvPr/>
        </p:nvSpPr>
        <p:spPr bwMode="gray">
          <a:xfrm>
            <a:off x="289804" y="2146601"/>
            <a:ext cx="308085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dirty="0" err="1">
                <a:solidFill>
                  <a:schemeClr val="tx1"/>
                </a:solidFill>
              </a:rPr>
              <a:t>FRITZ!Box</a:t>
            </a:r>
            <a:r>
              <a:rPr lang="de-DE" sz="1200" dirty="0">
                <a:solidFill>
                  <a:schemeClr val="tx1"/>
                </a:solidFill>
              </a:rPr>
              <a:t> 7590 AX v2.0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(Premiumrouter) 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b="1" dirty="0">
                <a:solidFill>
                  <a:schemeClr val="accent6"/>
                </a:solidFill>
              </a:rPr>
              <a:t>169,00 € </a:t>
            </a:r>
            <a:r>
              <a:rPr lang="de-DE" sz="1200" b="1" strike="noStrike" baseline="0" dirty="0">
                <a:solidFill>
                  <a:schemeClr val="accent6"/>
                </a:solidFill>
              </a:rPr>
              <a:t>/ einmalig </a:t>
            </a:r>
          </a:p>
          <a:p>
            <a:pPr>
              <a:defRPr/>
            </a:pPr>
            <a:endParaRPr lang="de-DE" sz="1200" dirty="0"/>
          </a:p>
          <a:p>
            <a:pPr>
              <a:defRPr/>
            </a:pPr>
            <a:r>
              <a:rPr lang="de-DE" sz="1200" dirty="0"/>
              <a:t>Zzgl. Versandkosten: </a:t>
            </a:r>
            <a:r>
              <a:rPr lang="de-DE" sz="1200" b="1" dirty="0">
                <a:solidFill>
                  <a:schemeClr val="accent6"/>
                </a:solidFill>
              </a:rPr>
              <a:t>9,90 € / einmalig</a:t>
            </a:r>
          </a:p>
          <a:p>
            <a:pPr>
              <a:defRPr/>
            </a:pPr>
            <a:endParaRPr lang="de-DE" sz="1200" b="1" dirty="0">
              <a:solidFill>
                <a:schemeClr val="accent6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57488220-EB5F-4965-BCCD-161D8952F8C1}"/>
              </a:ext>
            </a:extLst>
          </p:cNvPr>
          <p:cNvSpPr txBox="1"/>
          <p:nvPr/>
        </p:nvSpPr>
        <p:spPr bwMode="gray">
          <a:xfrm>
            <a:off x="5040052" y="3334222"/>
            <a:ext cx="3592665" cy="461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latin typeface="EnBW DIN Pro Medium" panose="020B0604020101020102" pitchFamily="34" charset="0"/>
                <a:cs typeface="EnBW DIN Pro Medium" panose="020B0604020101020102" pitchFamily="34" charset="0"/>
              </a:rPr>
              <a:t>GDATA</a:t>
            </a:r>
            <a:r>
              <a:rPr lang="de-DE" sz="1200" dirty="0"/>
              <a:t> – der umfassende Sofortschutz vor Viren und allen Gefahren des Internets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40F6862D-5D1C-4A44-A621-EEE6041CCEE2}"/>
              </a:ext>
            </a:extLst>
          </p:cNvPr>
          <p:cNvSpPr txBox="1"/>
          <p:nvPr/>
        </p:nvSpPr>
        <p:spPr bwMode="gray">
          <a:xfrm>
            <a:off x="4499992" y="3922757"/>
            <a:ext cx="1626522" cy="4851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de-DE" sz="1200" b="0" i="0" u="none" strike="noStrike" baseline="0" dirty="0">
                <a:latin typeface="EnBWDINPro"/>
              </a:rPr>
              <a:t>1 PC - Einzellizenz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solidFill>
                  <a:schemeClr val="accent6"/>
                </a:solidFill>
              </a:rPr>
              <a:t>2,90 € / monatlich</a:t>
            </a:r>
            <a:endParaRPr lang="de-DE" sz="1200" baseline="30000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4FD553C5-BBCC-4A0C-8D70-DEE8C4656043}"/>
              </a:ext>
            </a:extLst>
          </p:cNvPr>
          <p:cNvSpPr txBox="1"/>
          <p:nvPr/>
        </p:nvSpPr>
        <p:spPr bwMode="gray">
          <a:xfrm>
            <a:off x="6036097" y="3922757"/>
            <a:ext cx="1679587" cy="4851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de-DE" sz="1200" b="0" i="0" u="none" strike="noStrike" baseline="0" dirty="0">
                <a:latin typeface="EnBWDINPro"/>
              </a:rPr>
              <a:t>3 PC - Dreierlizenz</a:t>
            </a:r>
          </a:p>
          <a:p>
            <a:pPr>
              <a:lnSpc>
                <a:spcPts val="1600"/>
              </a:lnSpc>
            </a:pPr>
            <a:r>
              <a:rPr lang="de-DE" sz="1200" b="1" dirty="0">
                <a:solidFill>
                  <a:schemeClr val="accent6"/>
                </a:solidFill>
              </a:rPr>
              <a:t>3,90 € / monatlich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E1395A7-FEBB-459D-8BB7-E22E7FC49B31}"/>
              </a:ext>
            </a:extLst>
          </p:cNvPr>
          <p:cNvSpPr txBox="1"/>
          <p:nvPr/>
        </p:nvSpPr>
        <p:spPr bwMode="gray">
          <a:xfrm>
            <a:off x="7553455" y="3922757"/>
            <a:ext cx="2023101" cy="4851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de-DE" sz="1200" b="0" i="0" u="none" strike="noStrike" baseline="0" dirty="0">
                <a:latin typeface="EnBWDINPro"/>
              </a:rPr>
              <a:t>5 PC </a:t>
            </a:r>
            <a:r>
              <a:rPr lang="de-DE" sz="1200" dirty="0">
                <a:latin typeface="EnBWDINPro"/>
              </a:rPr>
              <a:t>-</a:t>
            </a:r>
            <a:r>
              <a:rPr lang="de-DE" sz="1200" b="0" i="0" u="none" strike="noStrike" baseline="0" dirty="0">
                <a:latin typeface="EnBWDINPro"/>
              </a:rPr>
              <a:t> Fünferlizenz</a:t>
            </a:r>
            <a:br>
              <a:rPr lang="de-DE" sz="1200" b="0" i="0" u="none" strike="noStrike" baseline="0" dirty="0">
                <a:latin typeface="EnBWDINPro"/>
              </a:rPr>
            </a:br>
            <a:r>
              <a:rPr lang="de-DE" sz="1200" b="1" dirty="0">
                <a:solidFill>
                  <a:schemeClr val="accent6"/>
                </a:solidFill>
              </a:rPr>
              <a:t>4,90 € / monatlich</a:t>
            </a:r>
          </a:p>
        </p:txBody>
      </p:sp>
      <p:pic>
        <p:nvPicPr>
          <p:cNvPr id="1026" name="Picture 2" descr="Fritzbox 7590 Router von AVM">
            <a:extLst>
              <a:ext uri="{FF2B5EF4-FFF2-40B4-BE49-F238E27FC236}">
                <a16:creationId xmlns:a16="http://schemas.microsoft.com/office/drawing/2014/main" id="{490C302F-687D-469C-8B56-B8CD0FA2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908" y="1704235"/>
            <a:ext cx="2272283" cy="108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5C301EDC-C24A-498D-A405-5A25D9783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992" y="3264220"/>
            <a:ext cx="550857" cy="63967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91A34AB-9FB8-4BA1-92A4-A05395A32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1167594"/>
            <a:ext cx="2052228" cy="598382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0A286030-BA04-4A7E-AAC1-944DB9AB3B6D}"/>
              </a:ext>
            </a:extLst>
          </p:cNvPr>
          <p:cNvSpPr txBox="1"/>
          <p:nvPr/>
        </p:nvSpPr>
        <p:spPr bwMode="gray">
          <a:xfrm>
            <a:off x="605673" y="3410875"/>
            <a:ext cx="37779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dirty="0">
                <a:latin typeface="EnBW DIN Pro Medium" panose="020B0604020101020102" pitchFamily="34" charset="0"/>
                <a:cs typeface="EnBW DIN Pro Medium" panose="020B0604020101020102" pitchFamily="34" charset="0"/>
              </a:rPr>
              <a:t>Telefonie-Optionen</a:t>
            </a:r>
            <a:r>
              <a:rPr lang="de-DE" sz="1200" dirty="0">
                <a:solidFill>
                  <a:srgbClr val="FF9900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 </a:t>
            </a:r>
            <a:r>
              <a:rPr lang="de-DE" sz="1200" dirty="0"/>
              <a:t>– für Ihren Telefonanschluss 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EF54D9D3-E606-483F-B700-C8DB7C3712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516" y="3269771"/>
            <a:ext cx="490111" cy="490111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4DFD8B2C-604A-4655-9514-7AB2C4C5C842}"/>
              </a:ext>
            </a:extLst>
          </p:cNvPr>
          <p:cNvSpPr txBox="1"/>
          <p:nvPr/>
        </p:nvSpPr>
        <p:spPr bwMode="gray">
          <a:xfrm>
            <a:off x="359532" y="3768301"/>
            <a:ext cx="3514540" cy="12157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FF9900"/>
              </a:buClr>
              <a:buFont typeface="EnBW DIN Pro" panose="020B0504020101020102" pitchFamily="34" charset="0"/>
              <a:buChar char="»"/>
            </a:pPr>
            <a:r>
              <a:rPr lang="de-DE" sz="1200" dirty="0"/>
              <a:t>Minutenpakete Mobilfunk und Europa von 60-240 Minuten</a:t>
            </a:r>
          </a:p>
          <a:p>
            <a:pPr marL="285750" indent="-285750">
              <a:buClr>
                <a:srgbClr val="FF9900"/>
              </a:buClr>
              <a:buFont typeface="EnBW DIN Pro" panose="020B0504020101020102" pitchFamily="34" charset="0"/>
              <a:buChar char="»"/>
            </a:pPr>
            <a:r>
              <a:rPr lang="de-DE" sz="1200" dirty="0"/>
              <a:t>3. und 4. Rufnummer optional möglich</a:t>
            </a:r>
          </a:p>
          <a:p>
            <a:pPr>
              <a:buClr>
                <a:srgbClr val="FF9900"/>
              </a:buClr>
            </a:pPr>
            <a:endParaRPr lang="de-DE" sz="1200" dirty="0"/>
          </a:p>
          <a:p>
            <a:pPr marL="285750" indent="-285750">
              <a:buClr>
                <a:srgbClr val="FF9900"/>
              </a:buClr>
              <a:buFont typeface="EnBW DIN Pro" panose="020B0504020101020102" pitchFamily="34" charset="0"/>
              <a:buChar char="»"/>
            </a:pPr>
            <a:endParaRPr lang="de-DE" sz="1200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28AC5DE3-E9C7-49F8-9770-83AA258FB088}"/>
              </a:ext>
            </a:extLst>
          </p:cNvPr>
          <p:cNvCxnSpPr>
            <a:cxnSpLocks/>
          </p:cNvCxnSpPr>
          <p:nvPr/>
        </p:nvCxnSpPr>
        <p:spPr bwMode="auto">
          <a:xfrm>
            <a:off x="138399" y="3147814"/>
            <a:ext cx="886720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5" name="Grafik 54">
            <a:extLst>
              <a:ext uri="{FF2B5EF4-FFF2-40B4-BE49-F238E27FC236}">
                <a16:creationId xmlns:a16="http://schemas.microsoft.com/office/drawing/2014/main" id="{CD704D7B-CA04-4A81-8759-C0C24FFDF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2948" y="1768138"/>
            <a:ext cx="527104" cy="527104"/>
          </a:xfrm>
          <a:prstGeom prst="rect">
            <a:avLst/>
          </a:prstGeom>
        </p:spPr>
      </p:pic>
      <p:pic>
        <p:nvPicPr>
          <p:cNvPr id="60" name="Grafik 59" descr="Drahtlosrouter mit einfarbiger Füllung">
            <a:extLst>
              <a:ext uri="{FF2B5EF4-FFF2-40B4-BE49-F238E27FC236}">
                <a16:creationId xmlns:a16="http://schemas.microsoft.com/office/drawing/2014/main" id="{9AB8ED17-2196-4707-A456-AE1AC306B7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1144" y="1082649"/>
            <a:ext cx="427065" cy="4270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265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DF97FA6B-1F5D-4A94-8F3C-5E39E3B82A5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86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73" imgH="473" progId="TCLayout.ActiveDocument.1">
                  <p:embed/>
                </p:oleObj>
              </mc:Choice>
              <mc:Fallback>
                <p:oleObj name="think-cell Folie" r:id="rId4" imgW="473" imgH="47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DF97FA6B-1F5D-4A94-8F3C-5E39E3B82A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86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782BA81D-E684-4DCA-AD40-89D5B73CB70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9"/>
            <a:ext cx="119032" cy="119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Aft>
                <a:spcPct val="0"/>
              </a:spcAft>
            </a:pPr>
            <a:endParaRPr lang="de-DE" sz="1400" dirty="0">
              <a:latin typeface="EnBW DIN Pro" panose="020B0504020101020102" pitchFamily="34" charset="0"/>
              <a:cs typeface="+mj-cs"/>
              <a:sym typeface="EnBW DIN Pro" panose="020B0504020101020102" pitchFamily="34" charset="0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776F3D3-D6E9-4D80-A58E-D9FB4619F3A0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de-DE" dirty="0"/>
              <a:t>Welche Geräte können mit waipu.tv verwendet werden? </a:t>
            </a:r>
            <a:endParaRPr lang="de-DE" b="0" dirty="0"/>
          </a:p>
          <a:p>
            <a:pPr lvl="1"/>
            <a:r>
              <a:rPr lang="de-DE" dirty="0"/>
              <a:t>Folgende Geräte werden derzeit von waipu.tv unterstützt</a:t>
            </a:r>
            <a:r>
              <a:rPr lang="de-DE" b="0" dirty="0"/>
              <a:t>: </a:t>
            </a:r>
          </a:p>
          <a:p>
            <a:pPr lvl="2"/>
            <a:r>
              <a:rPr lang="de-DE" b="0" dirty="0"/>
              <a:t>iPhone/iPad (</a:t>
            </a:r>
            <a:r>
              <a:rPr lang="de-DE" dirty="0"/>
              <a:t>iOS 10.3 </a:t>
            </a:r>
            <a:r>
              <a:rPr lang="de-DE" b="0" dirty="0"/>
              <a:t>und höher)</a:t>
            </a:r>
          </a:p>
          <a:p>
            <a:pPr lvl="2"/>
            <a:r>
              <a:rPr lang="de-DE" b="0" dirty="0"/>
              <a:t>Android Smartphone/Tablet (Android 4.4 und höher) </a:t>
            </a:r>
          </a:p>
          <a:p>
            <a:pPr lvl="2"/>
            <a:r>
              <a:rPr lang="de-DE" b="0" dirty="0"/>
              <a:t>Amazon </a:t>
            </a:r>
            <a:r>
              <a:rPr lang="de-DE" b="0" dirty="0" err="1"/>
              <a:t>Fire</a:t>
            </a:r>
            <a:r>
              <a:rPr lang="de-DE" b="0" dirty="0"/>
              <a:t> TV/</a:t>
            </a:r>
            <a:r>
              <a:rPr lang="de-DE" b="0" dirty="0" err="1"/>
              <a:t>Fire</a:t>
            </a:r>
            <a:r>
              <a:rPr lang="de-DE" b="0" dirty="0"/>
              <a:t> TV Stick </a:t>
            </a:r>
          </a:p>
          <a:p>
            <a:pPr lvl="2"/>
            <a:r>
              <a:rPr lang="de-DE" b="0" dirty="0"/>
              <a:t>PC/Mac (Web-Player) </a:t>
            </a:r>
          </a:p>
          <a:p>
            <a:pPr lvl="2"/>
            <a:r>
              <a:rPr lang="de-DE" b="0" dirty="0"/>
              <a:t>Google Chromecast </a:t>
            </a:r>
          </a:p>
          <a:p>
            <a:pPr lvl="2"/>
            <a:r>
              <a:rPr lang="de-DE" b="0" dirty="0"/>
              <a:t>Apple TV ab der 4. Generation </a:t>
            </a:r>
            <a:br>
              <a:rPr lang="de-DE" b="0" dirty="0"/>
            </a:br>
            <a:r>
              <a:rPr lang="de-DE" dirty="0"/>
              <a:t>(via </a:t>
            </a:r>
            <a:r>
              <a:rPr lang="de-DE" dirty="0" err="1"/>
              <a:t>AirPlay</a:t>
            </a:r>
            <a:r>
              <a:rPr lang="de-DE" dirty="0"/>
              <a:t> ab 3. Generation mit iOS 11 und höher)</a:t>
            </a:r>
            <a:endParaRPr lang="de-DE" b="0" dirty="0"/>
          </a:p>
          <a:p>
            <a:pPr lvl="2"/>
            <a:r>
              <a:rPr lang="de-DE" b="0" dirty="0"/>
              <a:t>Samsung Smart TV ab Baujahr 2017 </a:t>
            </a:r>
          </a:p>
          <a:p>
            <a:pPr lvl="2"/>
            <a:r>
              <a:rPr lang="de-DE" b="0" dirty="0"/>
              <a:t>Android TV</a:t>
            </a:r>
          </a:p>
          <a:p>
            <a:pPr lvl="2"/>
            <a:r>
              <a:rPr lang="de-DE" dirty="0"/>
              <a:t>Amazon Alexa</a:t>
            </a:r>
            <a:endParaRPr lang="de-DE" b="0" dirty="0"/>
          </a:p>
          <a:p>
            <a:pPr lvl="1"/>
            <a:endParaRPr lang="de-DE" dirty="0"/>
          </a:p>
          <a:p>
            <a:pPr lvl="1"/>
            <a:r>
              <a:rPr lang="de-DE" sz="1000" b="0" dirty="0"/>
              <a:t>Den aktuellsten Stand können Sie unter </a:t>
            </a:r>
            <a:r>
              <a:rPr lang="de-DE" sz="1000" b="0" dirty="0">
                <a:hlinkClick r:id="rId6"/>
              </a:rPr>
              <a:t>www.waipu.tv/geraete/</a:t>
            </a:r>
            <a:r>
              <a:rPr lang="de-DE" sz="1000" b="0" dirty="0"/>
              <a:t> abrufen. </a:t>
            </a:r>
          </a:p>
          <a:p>
            <a:pPr lvl="1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7EBB39-ECCF-45FA-8A85-62DC6E8C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42" y="361792"/>
            <a:ext cx="7082375" cy="492443"/>
          </a:xfrm>
        </p:spPr>
        <p:txBody>
          <a:bodyPr/>
          <a:lstStyle/>
          <a:p>
            <a:r>
              <a:rPr lang="de-DE" dirty="0">
                <a:solidFill>
                  <a:srgbClr val="FF9900"/>
                </a:solidFill>
              </a:rPr>
              <a:t>Angebote für Privatkunden</a:t>
            </a:r>
            <a:br>
              <a:rPr lang="de-DE" dirty="0">
                <a:solidFill>
                  <a:srgbClr val="FF9900"/>
                </a:solidFill>
              </a:rPr>
            </a:br>
            <a:r>
              <a:rPr lang="de-DE" b="1" dirty="0">
                <a:solidFill>
                  <a:srgbClr val="FF9900"/>
                </a:solidFill>
              </a:rPr>
              <a:t>IPTV</a:t>
            </a:r>
            <a:r>
              <a:rPr lang="de-DE" dirty="0">
                <a:solidFill>
                  <a:srgbClr val="FF9900"/>
                </a:solidFill>
              </a:rPr>
              <a:t> – </a:t>
            </a:r>
            <a:r>
              <a:rPr lang="de-DE" sz="1400" dirty="0">
                <a:solidFill>
                  <a:srgbClr val="FF9900"/>
                </a:solidFill>
              </a:rPr>
              <a:t>Unsere vollwertige Lösung für Fernsehen in HD-Qualität</a:t>
            </a:r>
            <a:endParaRPr lang="de-DE" sz="14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984065A-A824-4109-8A44-8FDC67EEF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71" y="2100679"/>
            <a:ext cx="4644290" cy="21110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6FD6F49-F8CB-4228-A4D6-281CE44D5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3225" y="1167654"/>
            <a:ext cx="1852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0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783B1DB-2153-4137-9C5D-0F59E47ED4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783B1DB-2153-4137-9C5D-0F59E47ED4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1EB801F-D08D-41F2-97E2-ECBD3324F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225" y="1167654"/>
            <a:ext cx="1852000" cy="5400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D18938BB-09D3-4E1F-8E05-C11CD5041AD8}"/>
              </a:ext>
            </a:extLst>
          </p:cNvPr>
          <p:cNvSpPr/>
          <p:nvPr/>
        </p:nvSpPr>
        <p:spPr>
          <a:xfrm>
            <a:off x="683568" y="4326654"/>
            <a:ext cx="2726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waipu.tv ist ein Service der </a:t>
            </a:r>
            <a:r>
              <a:rPr lang="de-DE" sz="600" dirty="0" err="1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Exaring</a:t>
            </a:r>
            <a:r>
              <a:rPr lang="de-DE" sz="600" dirty="0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 AG (Leopoldstr. 236, 80807 München). Es gelten die Allgemeinen Geschäftsbedingungen, Datenschutzhinweise und Angebotsbeschreibungen der </a:t>
            </a:r>
            <a:r>
              <a:rPr lang="de-DE" sz="600" dirty="0" err="1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Exaring</a:t>
            </a:r>
            <a:r>
              <a:rPr lang="de-DE" sz="600" dirty="0">
                <a:solidFill>
                  <a:srgbClr val="58595B"/>
                </a:solidFill>
                <a:latin typeface="EnBW DIN Pro" panose="020B0504020101020102" pitchFamily="34" charset="0"/>
                <a:cs typeface="EnBW DIN Pro" panose="020B0504020101020102" pitchFamily="34" charset="0"/>
              </a:rPr>
              <a:t> AG.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28FB346-ECF9-4903-B236-60DE126F48E1}"/>
              </a:ext>
            </a:extLst>
          </p:cNvPr>
          <p:cNvSpPr txBox="1">
            <a:spLocks/>
          </p:cNvSpPr>
          <p:nvPr/>
        </p:nvSpPr>
        <p:spPr bwMode="auto">
          <a:xfrm>
            <a:off x="351144" y="361281"/>
            <a:ext cx="7082375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600" baseline="0">
                <a:solidFill>
                  <a:schemeClr val="accent6"/>
                </a:solidFill>
                <a:latin typeface="+mn-lt"/>
                <a:ea typeface="EnBW DIN Pro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5pPr>
            <a:lvl6pPr marL="342809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6pPr>
            <a:lvl7pPr marL="685617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7pPr>
            <a:lvl8pPr marL="1028426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8pPr>
            <a:lvl9pPr marL="1371234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9pPr>
          </a:lstStyle>
          <a:p>
            <a:pPr defTabSz="914400"/>
            <a:r>
              <a:rPr lang="de-DE" dirty="0">
                <a:solidFill>
                  <a:srgbClr val="FF9900"/>
                </a:solidFill>
              </a:rPr>
              <a:t>Angebote für Privatkunden</a:t>
            </a:r>
            <a:br>
              <a:rPr lang="de-DE" dirty="0">
                <a:solidFill>
                  <a:srgbClr val="FF9900"/>
                </a:solidFill>
              </a:rPr>
            </a:br>
            <a:r>
              <a:rPr lang="de-DE" b="1" dirty="0">
                <a:solidFill>
                  <a:srgbClr val="FF9900"/>
                </a:solidFill>
              </a:rPr>
              <a:t>IPTV</a:t>
            </a:r>
            <a:r>
              <a:rPr lang="de-DE" dirty="0">
                <a:solidFill>
                  <a:srgbClr val="FF9900"/>
                </a:solidFill>
              </a:rPr>
              <a:t> – </a:t>
            </a:r>
            <a:r>
              <a:rPr lang="de-DE" sz="1400" dirty="0">
                <a:solidFill>
                  <a:srgbClr val="FF9900"/>
                </a:solidFill>
              </a:rPr>
              <a:t>Unsere vollwertige Lösung für Fernsehen in HD-Qualität</a:t>
            </a:r>
            <a:endParaRPr lang="de-DE" sz="1400" kern="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91D89A1-49FF-4D97-85EF-3B32DAC2F216}"/>
              </a:ext>
            </a:extLst>
          </p:cNvPr>
          <p:cNvSpPr txBox="1"/>
          <p:nvPr/>
        </p:nvSpPr>
        <p:spPr bwMode="gray">
          <a:xfrm>
            <a:off x="349920" y="1465159"/>
            <a:ext cx="4729522" cy="26268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ts val="2000"/>
              </a:lnSpc>
              <a:buClr>
                <a:schemeClr val="accent6"/>
              </a:buClr>
              <a:buFont typeface="EnBW DIN Pro" panose="020B0504020101020102" pitchFamily="34" charset="0"/>
              <a:buChar char="›"/>
            </a:pPr>
            <a:r>
              <a:rPr lang="de-DE" sz="1200" dirty="0"/>
              <a:t>Mehr als 130 Sender, alle Top-Sender in HD,</a:t>
            </a:r>
          </a:p>
          <a:p>
            <a:pPr marL="342900" indent="-342900">
              <a:lnSpc>
                <a:spcPts val="2000"/>
              </a:lnSpc>
              <a:buClr>
                <a:schemeClr val="accent6"/>
              </a:buClr>
              <a:buFont typeface="EnBW DIN Pro" panose="020B0504020101020102" pitchFamily="34" charset="0"/>
              <a:buChar char="›"/>
            </a:pPr>
            <a:r>
              <a:rPr lang="de-DE" sz="1200" dirty="0"/>
              <a:t>inklusive Pay-TV-Sender</a:t>
            </a:r>
          </a:p>
          <a:p>
            <a:pPr marL="342900" indent="-342900">
              <a:lnSpc>
                <a:spcPts val="2000"/>
              </a:lnSpc>
              <a:buClr>
                <a:schemeClr val="accent6"/>
              </a:buClr>
              <a:buFont typeface="EnBW DIN Pro" panose="020B0504020101020102" pitchFamily="34" charset="0"/>
              <a:buChar char="›"/>
            </a:pPr>
            <a:r>
              <a:rPr lang="de-DE" sz="1200" dirty="0"/>
              <a:t>300 Stunden Filme und Serien aufnehmen</a:t>
            </a:r>
          </a:p>
          <a:p>
            <a:pPr marL="342900" indent="-342900">
              <a:lnSpc>
                <a:spcPts val="2000"/>
              </a:lnSpc>
              <a:buClr>
                <a:schemeClr val="accent6"/>
              </a:buClr>
              <a:buFont typeface="EnBW DIN Pro" panose="020B0504020101020102" pitchFamily="34" charset="0"/>
              <a:buChar char="›"/>
            </a:pPr>
            <a:r>
              <a:rPr lang="de-DE" sz="1200" dirty="0"/>
              <a:t>Auf bis zu 4 Geräten gleichzeitig nutzen</a:t>
            </a:r>
          </a:p>
          <a:p>
            <a:pPr marL="342900" indent="-342900">
              <a:lnSpc>
                <a:spcPts val="2000"/>
              </a:lnSpc>
              <a:buClr>
                <a:schemeClr val="accent6"/>
              </a:buClr>
              <a:buFont typeface="EnBW DIN Pro" panose="020B0504020101020102" pitchFamily="34" charset="0"/>
              <a:buChar char="›"/>
            </a:pPr>
            <a:r>
              <a:rPr lang="de-DE" sz="1200" dirty="0"/>
              <a:t>Pause- und Restart-Funktion</a:t>
            </a:r>
          </a:p>
          <a:p>
            <a:pPr marL="342900" indent="-342900">
              <a:lnSpc>
                <a:spcPts val="2000"/>
              </a:lnSpc>
              <a:buClr>
                <a:schemeClr val="accent6"/>
              </a:buClr>
              <a:buFont typeface="EnBW DIN Pro" panose="020B0504020101020102" pitchFamily="34" charset="0"/>
              <a:buChar char="›"/>
            </a:pPr>
            <a:r>
              <a:rPr lang="de-DE" sz="1200" dirty="0"/>
              <a:t>Mehr als 30.000 Filme und Serien auf Abruf in der </a:t>
            </a:r>
            <a:r>
              <a:rPr lang="de-DE" sz="1200" dirty="0" err="1"/>
              <a:t>waiputhek</a:t>
            </a:r>
            <a:endParaRPr lang="de-DE" sz="1200" dirty="0"/>
          </a:p>
          <a:p>
            <a:pPr marL="342900" indent="-342900">
              <a:lnSpc>
                <a:spcPts val="2000"/>
              </a:lnSpc>
              <a:buClr>
                <a:schemeClr val="accent6"/>
              </a:buClr>
              <a:buFont typeface="EnBW DIN Pro" panose="020B0504020101020102" pitchFamily="34" charset="0"/>
              <a:buChar char="›"/>
            </a:pPr>
            <a:r>
              <a:rPr lang="de-DE" sz="1200" dirty="0"/>
              <a:t>Besonders günstige Konditionen</a:t>
            </a:r>
          </a:p>
          <a:p>
            <a:pPr marL="342900" indent="-342900">
              <a:lnSpc>
                <a:spcPts val="2000"/>
              </a:lnSpc>
              <a:buClr>
                <a:schemeClr val="accent6"/>
              </a:buClr>
              <a:buFont typeface="EnBW DIN Pro" panose="020B0504020101020102" pitchFamily="34" charset="0"/>
              <a:buChar char="›"/>
            </a:pPr>
            <a:r>
              <a:rPr lang="de-DE" sz="1200" dirty="0"/>
              <a:t>Buchbar ab einer Bandbreite von mindestens 30 Mbit/s oder höher (die Verfügbarkeit bei Ihnen zu Hause können Sie unter www.netcom-bw.de prüfen).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006156F-F049-440A-B83D-EC5D52EE77B9}"/>
              </a:ext>
            </a:extLst>
          </p:cNvPr>
          <p:cNvSpPr/>
          <p:nvPr/>
        </p:nvSpPr>
        <p:spPr bwMode="auto">
          <a:xfrm>
            <a:off x="3887924" y="1236802"/>
            <a:ext cx="1368152" cy="1368152"/>
          </a:xfrm>
          <a:prstGeom prst="ellipse">
            <a:avLst/>
          </a:prstGeom>
          <a:gradFill flip="none" rotWithShape="1">
            <a:gsLst>
              <a:gs pos="0">
                <a:srgbClr val="EE7700"/>
              </a:gs>
              <a:gs pos="100000">
                <a:srgbClr val="FF9900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EBE370C-E341-4F6A-9CAA-BBEBE9A32707}"/>
              </a:ext>
            </a:extLst>
          </p:cNvPr>
          <p:cNvSpPr txBox="1"/>
          <p:nvPr/>
        </p:nvSpPr>
        <p:spPr bwMode="gray">
          <a:xfrm>
            <a:off x="3892966" y="1551546"/>
            <a:ext cx="1368152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200" i="0" dirty="0">
                <a:solidFill>
                  <a:schemeClr val="bg1"/>
                </a:solidFill>
                <a:effectLst/>
                <a:latin typeface="EnBW DIN Pro Medium" panose="020B0604020101020102" pitchFamily="34" charset="0"/>
                <a:cs typeface="EnBW DIN Pro Medium" panose="020B0604020101020102" pitchFamily="34" charset="0"/>
              </a:rPr>
              <a:t>Jetzt</a:t>
            </a:r>
          </a:p>
          <a:p>
            <a:pPr algn="ctr"/>
            <a:r>
              <a:rPr lang="de-DE" sz="1200" dirty="0">
                <a:solidFill>
                  <a:schemeClr val="bg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kostenfreien</a:t>
            </a:r>
          </a:p>
          <a:p>
            <a:pPr algn="ctr"/>
            <a:r>
              <a:rPr lang="de-DE" sz="1200" dirty="0">
                <a:solidFill>
                  <a:schemeClr val="bg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Monat</a:t>
            </a:r>
          </a:p>
          <a:p>
            <a:pPr algn="ctr"/>
            <a:r>
              <a:rPr lang="de-DE" sz="1200" dirty="0">
                <a:solidFill>
                  <a:schemeClr val="bg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s</a:t>
            </a:r>
            <a:r>
              <a:rPr lang="de-DE" sz="1200" i="0" dirty="0">
                <a:solidFill>
                  <a:schemeClr val="bg1"/>
                </a:solidFill>
                <a:effectLst/>
                <a:latin typeface="EnBW DIN Pro Medium" panose="020B0604020101020102" pitchFamily="34" charset="0"/>
                <a:cs typeface="EnBW DIN Pro Medium" panose="020B0604020101020102" pitchFamily="34" charset="0"/>
              </a:rPr>
              <a:t>ichern!</a:t>
            </a:r>
            <a:r>
              <a:rPr lang="de-DE" sz="1200" baseline="30000" dirty="0">
                <a:solidFill>
                  <a:schemeClr val="bg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1</a:t>
            </a:r>
            <a:endParaRPr lang="de-DE" sz="1200" i="0" baseline="30000" dirty="0">
              <a:solidFill>
                <a:schemeClr val="bg1"/>
              </a:solidFill>
              <a:effectLst/>
              <a:latin typeface="EnBW DIN Pro Medium" panose="020B0604020101020102" pitchFamily="34" charset="0"/>
              <a:cs typeface="EnBW DIN Pro Medium" panose="020B0604020101020102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E6F16B8-E548-45D0-8821-460819DE244E}"/>
              </a:ext>
            </a:extLst>
          </p:cNvPr>
          <p:cNvSpPr txBox="1"/>
          <p:nvPr/>
        </p:nvSpPr>
        <p:spPr bwMode="gray">
          <a:xfrm>
            <a:off x="5552264" y="2022979"/>
            <a:ext cx="269214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de-DE" sz="1600" b="0" i="0" u="none" strike="noStrike" baseline="0" dirty="0">
                <a:solidFill>
                  <a:srgbClr val="213B90"/>
                </a:solidFill>
                <a:latin typeface="EnBWDINPro-Medium"/>
              </a:rPr>
              <a:t>Die ideale Lösung für</a:t>
            </a:r>
          </a:p>
          <a:p>
            <a:pPr algn="l"/>
            <a:r>
              <a:rPr lang="de-DE" sz="1600" b="0" i="0" u="none" strike="noStrike" baseline="0" dirty="0">
                <a:solidFill>
                  <a:srgbClr val="213B90"/>
                </a:solidFill>
                <a:latin typeface="EnBWDINPro-Medium"/>
              </a:rPr>
              <a:t>Fernsehen in HD-Qualität</a:t>
            </a:r>
            <a:endParaRPr lang="de-DE" sz="16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AB45102-F8D9-42B4-89C7-A341AA18943B}"/>
              </a:ext>
            </a:extLst>
          </p:cNvPr>
          <p:cNvSpPr/>
          <p:nvPr/>
        </p:nvSpPr>
        <p:spPr bwMode="auto">
          <a:xfrm>
            <a:off x="5616116" y="2643758"/>
            <a:ext cx="2353128" cy="64633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82A613D-4E53-424A-B899-FE2314FC6A85}"/>
              </a:ext>
            </a:extLst>
          </p:cNvPr>
          <p:cNvSpPr txBox="1"/>
          <p:nvPr/>
        </p:nvSpPr>
        <p:spPr bwMode="gray">
          <a:xfrm>
            <a:off x="5688124" y="2721631"/>
            <a:ext cx="1056984" cy="4905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de-DE" sz="1200" b="0" i="0" u="none" strike="noStrike" baseline="0" dirty="0">
                <a:solidFill>
                  <a:srgbClr val="FFFFFF"/>
                </a:solidFill>
                <a:latin typeface="EnBWDINPro"/>
              </a:rPr>
              <a:t>12 Monate</a:t>
            </a:r>
          </a:p>
          <a:p>
            <a:pPr algn="l">
              <a:lnSpc>
                <a:spcPts val="1600"/>
              </a:lnSpc>
            </a:pPr>
            <a:r>
              <a:rPr lang="de-DE" sz="1200" b="0" i="0" u="none" strike="noStrike" baseline="0" dirty="0">
                <a:solidFill>
                  <a:srgbClr val="FFFFFF"/>
                </a:solidFill>
                <a:latin typeface="EnBWDINPro"/>
              </a:rPr>
              <a:t>Laufzeit</a:t>
            </a:r>
            <a:endParaRPr lang="de-DE" sz="12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D0A5E0A-0CDB-4426-B280-623E1146A9CC}"/>
              </a:ext>
            </a:extLst>
          </p:cNvPr>
          <p:cNvSpPr txBox="1"/>
          <p:nvPr/>
        </p:nvSpPr>
        <p:spPr bwMode="gray">
          <a:xfrm>
            <a:off x="6912260" y="2705313"/>
            <a:ext cx="105698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de-DE" sz="1600" b="1" i="0" u="none" strike="noStrike" baseline="0" dirty="0">
                <a:solidFill>
                  <a:srgbClr val="FFFFFF"/>
                </a:solidFill>
                <a:latin typeface="EnBWDINPro-Bold"/>
              </a:rPr>
              <a:t>8,90 €</a:t>
            </a:r>
          </a:p>
          <a:p>
            <a:pPr algn="l"/>
            <a:r>
              <a:rPr lang="de-DE" sz="1200" b="0" i="0" u="none" strike="noStrike" baseline="0" dirty="0">
                <a:solidFill>
                  <a:srgbClr val="FFFFFF"/>
                </a:solidFill>
                <a:latin typeface="EnBWDINPro"/>
              </a:rPr>
              <a:t>monatlich</a:t>
            </a:r>
            <a:r>
              <a:rPr lang="de-DE" sz="1200" b="0" i="0" u="none" strike="noStrike" baseline="30000" dirty="0">
                <a:solidFill>
                  <a:srgbClr val="FFFFFF"/>
                </a:solidFill>
                <a:latin typeface="EnBWDINPro"/>
              </a:rPr>
              <a:t>1</a:t>
            </a:r>
            <a:endParaRPr lang="de-DE" sz="1200" baseline="30000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CFE80C7-9147-47E9-90EC-E3081D8D38BE}"/>
              </a:ext>
            </a:extLst>
          </p:cNvPr>
          <p:cNvSpPr/>
          <p:nvPr/>
        </p:nvSpPr>
        <p:spPr bwMode="auto">
          <a:xfrm>
            <a:off x="5616116" y="3329575"/>
            <a:ext cx="2353128" cy="64633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EB95EB6-35AC-4C74-B132-7B11EF63EAFF}"/>
              </a:ext>
            </a:extLst>
          </p:cNvPr>
          <p:cNvSpPr txBox="1"/>
          <p:nvPr/>
        </p:nvSpPr>
        <p:spPr bwMode="gray">
          <a:xfrm>
            <a:off x="5688124" y="3407448"/>
            <a:ext cx="1056984" cy="4905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de-DE" sz="1200" dirty="0">
                <a:solidFill>
                  <a:srgbClr val="FFFFFF"/>
                </a:solidFill>
                <a:latin typeface="EnBWDINPro"/>
              </a:rPr>
              <a:t>6</a:t>
            </a:r>
            <a:r>
              <a:rPr lang="de-DE" sz="1200" b="0" i="0" u="none" strike="noStrike" baseline="0" dirty="0">
                <a:solidFill>
                  <a:srgbClr val="FFFFFF"/>
                </a:solidFill>
                <a:latin typeface="EnBWDINPro"/>
              </a:rPr>
              <a:t> Monate</a:t>
            </a:r>
          </a:p>
          <a:p>
            <a:pPr algn="l">
              <a:lnSpc>
                <a:spcPts val="1600"/>
              </a:lnSpc>
            </a:pPr>
            <a:r>
              <a:rPr lang="de-DE" sz="1200" b="0" i="0" u="none" strike="noStrike" baseline="0" dirty="0">
                <a:solidFill>
                  <a:srgbClr val="FFFFFF"/>
                </a:solidFill>
                <a:latin typeface="EnBWDINPro"/>
              </a:rPr>
              <a:t>Laufzeit</a:t>
            </a:r>
            <a:endParaRPr lang="de-DE" sz="12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15C7E62-C2B2-43B3-8542-D28586B947DE}"/>
              </a:ext>
            </a:extLst>
          </p:cNvPr>
          <p:cNvSpPr txBox="1"/>
          <p:nvPr/>
        </p:nvSpPr>
        <p:spPr bwMode="gray">
          <a:xfrm>
            <a:off x="6912260" y="3391130"/>
            <a:ext cx="105698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de-DE" sz="1600" b="1" i="0" u="none" strike="noStrike" baseline="0" dirty="0">
                <a:solidFill>
                  <a:srgbClr val="FFFFFF"/>
                </a:solidFill>
                <a:latin typeface="EnBWDINPro-Bold"/>
              </a:rPr>
              <a:t>9,90 €</a:t>
            </a:r>
          </a:p>
          <a:p>
            <a:pPr algn="l"/>
            <a:r>
              <a:rPr lang="de-DE" sz="1200" b="0" i="0" u="none" strike="noStrike" baseline="0" dirty="0">
                <a:solidFill>
                  <a:srgbClr val="FFFFFF"/>
                </a:solidFill>
                <a:latin typeface="EnBWDINPro"/>
              </a:rPr>
              <a:t>monatlich</a:t>
            </a:r>
            <a:r>
              <a:rPr lang="de-DE" sz="1200" b="0" i="0" u="none" strike="noStrike" baseline="30000" dirty="0">
                <a:solidFill>
                  <a:srgbClr val="FFFFFF"/>
                </a:solidFill>
                <a:latin typeface="EnBWDINPro"/>
              </a:rPr>
              <a:t>2</a:t>
            </a:r>
            <a:endParaRPr lang="de-DE" sz="1200" baseline="30000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8BC0A04F-F16B-429F-9E76-2F39A92D678D}"/>
              </a:ext>
            </a:extLst>
          </p:cNvPr>
          <p:cNvSpPr/>
          <p:nvPr/>
        </p:nvSpPr>
        <p:spPr>
          <a:xfrm>
            <a:off x="3608361" y="4326654"/>
            <a:ext cx="5068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800" b="0" i="0" u="none" strike="noStrike" baseline="0" dirty="0">
                <a:solidFill>
                  <a:srgbClr val="585757"/>
                </a:solidFill>
                <a:latin typeface="EnBWDINPro"/>
              </a:rPr>
              <a:t>1   Mindestlaufzeit: 6 Monate, automatische Verlängerung um 1 Monat, Kündigungsfrist: 4 Wochen zum Laufzeitende.</a:t>
            </a:r>
          </a:p>
          <a:p>
            <a:pPr algn="l"/>
            <a:r>
              <a:rPr lang="de-DE" sz="800" dirty="0">
                <a:solidFill>
                  <a:srgbClr val="585757"/>
                </a:solidFill>
                <a:latin typeface="EnBWDINPro"/>
              </a:rPr>
              <a:t>2   </a:t>
            </a:r>
            <a:r>
              <a:rPr lang="de-DE" sz="800" b="0" i="0" u="none" strike="noStrike" baseline="0" dirty="0">
                <a:solidFill>
                  <a:srgbClr val="585757"/>
                </a:solidFill>
                <a:latin typeface="EnBWDINPro"/>
              </a:rPr>
              <a:t> Mindestlaufzeit: 12 Monate, davon 1 Monat kostenlos, automatische Verlängerung um 1 Monat, </a:t>
            </a:r>
            <a:br>
              <a:rPr lang="de-DE" sz="800" b="0" i="0" u="none" strike="noStrike" baseline="0" dirty="0">
                <a:solidFill>
                  <a:srgbClr val="585757"/>
                </a:solidFill>
                <a:latin typeface="EnBWDINPro"/>
              </a:rPr>
            </a:br>
            <a:r>
              <a:rPr lang="de-DE" sz="800" b="0" i="0" u="none" strike="noStrike" baseline="0" dirty="0">
                <a:solidFill>
                  <a:srgbClr val="585757"/>
                </a:solidFill>
                <a:latin typeface="EnBWDINPro"/>
              </a:rPr>
              <a:t>      Kündigungsfrist: 4 Wochen zum Laufzeitende.</a:t>
            </a:r>
            <a:endParaRPr lang="de-DE" sz="800" dirty="0">
              <a:solidFill>
                <a:srgbClr val="58595B"/>
              </a:solidFill>
              <a:latin typeface="EnBW DIN Pro" panose="020B0504020101020102" pitchFamily="34" charset="0"/>
              <a:cs typeface="EnBW DIN 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9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3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34F365B7-A362-4881-9162-E6153C70D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91" y="118842"/>
            <a:ext cx="8889218" cy="4899224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D88EABC4-7BFA-4E0F-B5F0-E74431401B19}"/>
              </a:ext>
            </a:extLst>
          </p:cNvPr>
          <p:cNvSpPr/>
          <p:nvPr/>
        </p:nvSpPr>
        <p:spPr bwMode="gray">
          <a:xfrm>
            <a:off x="127391" y="122127"/>
            <a:ext cx="3140782" cy="4899224"/>
          </a:xfrm>
          <a:prstGeom prst="rect">
            <a:avLst/>
          </a:prstGeom>
          <a:gradFill flip="none" rotWithShape="1">
            <a:gsLst>
              <a:gs pos="16000">
                <a:srgbClr val="374A9A">
                  <a:shade val="67500"/>
                  <a:satMod val="115000"/>
                  <a:alpha val="82000"/>
                </a:srgbClr>
              </a:gs>
              <a:gs pos="99000">
                <a:srgbClr val="374A9A">
                  <a:shade val="100000"/>
                  <a:satMod val="115000"/>
                  <a:alpha val="98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6810" tIns="0" rIns="67067" bIns="0" numCol="1" rtlCol="0" anchor="ctr" anchorCtr="0" compatLnSpc="1">
            <a:prstTxWarp prst="textNoShape">
              <a:avLst/>
            </a:prstTxWarp>
          </a:bodyPr>
          <a:lstStyle/>
          <a:p>
            <a:pPr defTabSz="681145" eaLnBrk="0" fontAlgn="base" hangingPunct="0">
              <a:lnSpc>
                <a:spcPct val="110000"/>
              </a:lnSpc>
              <a:spcAft>
                <a:spcPct val="0"/>
              </a:spcAft>
            </a:pPr>
            <a:endParaRPr lang="de-DE" sz="1000" dirty="0">
              <a:solidFill>
                <a:srgbClr val="3B3B3B"/>
              </a:solidFill>
              <a:latin typeface="EnBW DIN Pro"/>
            </a:endParaRPr>
          </a:p>
        </p:txBody>
      </p:sp>
      <p:sp>
        <p:nvSpPr>
          <p:cNvPr id="13" name="Textplatzhalter 1"/>
          <p:cNvSpPr txBox="1">
            <a:spLocks/>
          </p:cNvSpPr>
          <p:nvPr/>
        </p:nvSpPr>
        <p:spPr bwMode="gray">
          <a:xfrm>
            <a:off x="127391" y="433922"/>
            <a:ext cx="3140782" cy="4387583"/>
          </a:xfrm>
          <a:prstGeom prst="rect">
            <a:avLst/>
          </a:prstGeom>
        </p:spPr>
        <p:txBody>
          <a:bodyPr lIns="68134" tIns="34052" rIns="68134" bIns="34052" anchor="ctr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681145">
              <a:buClr>
                <a:srgbClr val="FF9900"/>
              </a:buClr>
            </a:pPr>
            <a:r>
              <a:rPr lang="de-DE" sz="3000" b="0" dirty="0">
                <a:solidFill>
                  <a:srgbClr val="FF9900"/>
                </a:solidFill>
                <a:latin typeface="EnBW DIN Pro Medium"/>
                <a:cs typeface="EnBW DIN Pro Medium"/>
              </a:rPr>
              <a:t>Angebote </a:t>
            </a:r>
            <a:br>
              <a:rPr lang="de-DE" sz="3000" b="0" dirty="0">
                <a:solidFill>
                  <a:srgbClr val="FF9900"/>
                </a:solidFill>
                <a:latin typeface="EnBW DIN Pro Medium"/>
                <a:cs typeface="EnBW DIN Pro Medium"/>
              </a:rPr>
            </a:br>
            <a:r>
              <a:rPr lang="de-DE" sz="3000" b="0" dirty="0">
                <a:solidFill>
                  <a:srgbClr val="FF9900"/>
                </a:solidFill>
                <a:latin typeface="EnBW DIN Pro Medium"/>
                <a:cs typeface="EnBW DIN Pro Medium"/>
              </a:rPr>
              <a:t>für Gewerbe und Industriekunden</a:t>
            </a:r>
            <a:br>
              <a:rPr lang="de-DE" sz="3300" b="0" dirty="0">
                <a:solidFill>
                  <a:srgbClr val="C6E968"/>
                </a:solidFill>
                <a:latin typeface="EnBW DIN Pro Medium"/>
              </a:rPr>
            </a:br>
            <a:endParaRPr lang="de-DE" sz="2400" b="0" dirty="0">
              <a:solidFill>
                <a:srgbClr val="FFFFFF"/>
              </a:solidFill>
            </a:endParaRPr>
          </a:p>
        </p:txBody>
      </p:sp>
      <p:pic>
        <p:nvPicPr>
          <p:cNvPr id="9" name="Picture 3" descr="S:\NetCom\gg\ggp\marketing\cd\cd-manual\01_Basiselemente\01_Logo\NetComBW\Sonstige, Other\PNG (sRGB, MS Office 97-2000)\NetComBW_Logo_Weiss_sRG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567" y="381380"/>
            <a:ext cx="1061678" cy="218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sz="12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pic>
        <p:nvPicPr>
          <p:cNvPr id="83994" name="Picture 26"/>
          <p:cNvPicPr>
            <a:picLocks noChangeAspect="1" noChangeArrowheads="1"/>
          </p:cNvPicPr>
          <p:nvPr/>
        </p:nvPicPr>
        <p:blipFill rotWithShape="1">
          <a:blip r:embed="rId6"/>
          <a:srcRect l="1218" r="30894" b="2812"/>
          <a:stretch/>
        </p:blipFill>
        <p:spPr bwMode="auto">
          <a:xfrm>
            <a:off x="467543" y="1314245"/>
            <a:ext cx="3860009" cy="345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144" y="392060"/>
            <a:ext cx="7082375" cy="430887"/>
          </a:xfr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b="1" dirty="0">
                <a:solidFill>
                  <a:srgbClr val="374A9A"/>
                </a:solidFill>
              </a:rPr>
              <a:t>Angebote für Geschäftskunden</a:t>
            </a:r>
            <a:br>
              <a:rPr lang="de-DE" b="1" dirty="0">
                <a:solidFill>
                  <a:srgbClr val="374A9A"/>
                </a:solidFill>
              </a:rPr>
            </a:br>
            <a:r>
              <a:rPr lang="de-DE" b="1" dirty="0">
                <a:solidFill>
                  <a:srgbClr val="374A9A"/>
                </a:solidFill>
              </a:rPr>
              <a:t>Zuverlässiger Service und maßgeschneiderte Lösungen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NetCom BW Unternehmenspräsentation ·  Stand: März 2022</a:t>
            </a:r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4647597" y="1323787"/>
            <a:ext cx="4352895" cy="3384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2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21468" indent="-121468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242935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0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364403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485870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</a:defRPr>
            </a:lvl6pPr>
            <a:lvl7pPr marL="1893780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236588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2579397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de-DE" sz="1100" dirty="0">
                <a:latin typeface="+mn-lt"/>
                <a:ea typeface="+mn-ea"/>
                <a:cs typeface="+mn-cs"/>
              </a:rPr>
              <a:t>Unsere Produkte und Dienste:</a:t>
            </a:r>
          </a:p>
          <a:p>
            <a:pPr defTabSz="914400"/>
            <a:endParaRPr lang="de-DE" sz="500" kern="0" dirty="0"/>
          </a:p>
          <a:p>
            <a:pPr marL="285750" indent="-285750">
              <a:buFont typeface="EnBW DIN Pro" panose="020B0504020101020102" pitchFamily="34" charset="0"/>
              <a:buChar char="»"/>
            </a:pPr>
            <a:r>
              <a:rPr lang="de-DE" b="0" dirty="0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Standardisierte Internetzugänge </a:t>
            </a:r>
            <a:r>
              <a:rPr lang="de-DE" dirty="0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bis zu 1.000 </a:t>
            </a:r>
            <a:r>
              <a:rPr lang="de-DE" b="0" dirty="0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Mbit/s (symmetrisch und asymmetrisch) Einwahlprodukte          1 feste </a:t>
            </a:r>
            <a:r>
              <a:rPr lang="de-DE" b="0" dirty="0" err="1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IPv4</a:t>
            </a:r>
            <a:r>
              <a:rPr lang="de-DE" b="0" dirty="0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 Adresse</a:t>
            </a:r>
          </a:p>
          <a:p>
            <a:r>
              <a:rPr lang="de-DE" b="0" dirty="0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	</a:t>
            </a:r>
          </a:p>
          <a:p>
            <a:pPr marL="285750" indent="-285750">
              <a:buFont typeface="EnBW DIN Pro" panose="020B0504020101020102" pitchFamily="34" charset="0"/>
              <a:buChar char="»"/>
            </a:pPr>
            <a:r>
              <a:rPr lang="de-DE" b="0" dirty="0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Internet-Standleitungen </a:t>
            </a:r>
            <a:r>
              <a:rPr lang="de-DE" dirty="0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bis zu 10 Gbit/s </a:t>
            </a:r>
          </a:p>
          <a:p>
            <a:r>
              <a:rPr lang="de-DE" b="0" dirty="0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        (symmetrisch) mehrere IP Adressen</a:t>
            </a:r>
          </a:p>
          <a:p>
            <a:endParaRPr lang="de-DE" b="0" dirty="0">
              <a:solidFill>
                <a:srgbClr val="3B3B3B"/>
              </a:solidFill>
              <a:latin typeface="EnBW DIN Pro" panose="020B0504020101020102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EnBW DIN Pro" panose="020B0504020101020102" pitchFamily="34" charset="0"/>
              <a:buChar char="»"/>
            </a:pPr>
            <a:r>
              <a:rPr lang="de-DE" b="0" dirty="0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Standortvernetzungen </a:t>
            </a:r>
            <a:r>
              <a:rPr lang="de-DE" dirty="0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bis zu 100 Gbit/s</a:t>
            </a:r>
          </a:p>
          <a:p>
            <a:endParaRPr lang="de-DE" b="0" dirty="0">
              <a:solidFill>
                <a:srgbClr val="3B3B3B"/>
              </a:solidFill>
              <a:latin typeface="EnBW DIN Pro" panose="020B0504020101020102" pitchFamily="34" charset="0"/>
              <a:cs typeface="Times New Roman" panose="02020603050405020304" pitchFamily="18" charset="0"/>
            </a:endParaRPr>
          </a:p>
          <a:p>
            <a:endParaRPr lang="de-DE" b="0" dirty="0">
              <a:solidFill>
                <a:srgbClr val="3B3B3B"/>
              </a:solidFill>
              <a:latin typeface="EnBW DIN Pro" panose="020B0504020101020102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EnBW DIN Pro" panose="020B0504020101020102" pitchFamily="34" charset="0"/>
              <a:buChar char="»"/>
            </a:pPr>
            <a:r>
              <a:rPr lang="de-DE" b="0" dirty="0">
                <a:solidFill>
                  <a:srgbClr val="3B3B3B"/>
                </a:solidFill>
                <a:latin typeface="EnBW DIN Pro" panose="020B0504020101020102" pitchFamily="34" charset="0"/>
                <a:cs typeface="Times New Roman" panose="02020603050405020304" pitchFamily="18" charset="0"/>
              </a:rPr>
              <a:t>IP-basierte Telefonie Lösungen </a:t>
            </a:r>
          </a:p>
          <a:p>
            <a:endParaRPr lang="de-DE" b="0" kern="0" dirty="0">
              <a:solidFill>
                <a:srgbClr val="3B3B3B"/>
              </a:solidFill>
            </a:endParaRPr>
          </a:p>
          <a:p>
            <a:pPr marL="285750" indent="-285750" defTabSz="914400">
              <a:buFont typeface="EnBW DIN Pro" panose="020B0504020101020102" pitchFamily="34" charset="0"/>
              <a:buChar char="»"/>
            </a:pPr>
            <a:endParaRPr lang="de-DE" sz="1400" b="0" kern="0" dirty="0">
              <a:solidFill>
                <a:srgbClr val="3B3B3B"/>
              </a:solidFill>
            </a:endParaRPr>
          </a:p>
          <a:p>
            <a:pPr marL="285750" indent="-285750" defTabSz="914400">
              <a:buFont typeface="EnBW DIN Pro" panose="020B0504020101020102" pitchFamily="34" charset="0"/>
              <a:buChar char="»"/>
            </a:pPr>
            <a:endParaRPr lang="de-DE" b="0" kern="0" dirty="0">
              <a:solidFill>
                <a:srgbClr val="3B3B3B"/>
              </a:solidFill>
            </a:endParaRPr>
          </a:p>
          <a:p>
            <a:pPr marL="285750" indent="-285750" defTabSz="914400">
              <a:buFont typeface="EnBW DIN Pro" panose="020B0504020101020102" pitchFamily="34" charset="0"/>
              <a:buChar char="»"/>
            </a:pPr>
            <a:endParaRPr lang="de-DE" b="0" kern="0" dirty="0">
              <a:solidFill>
                <a:srgbClr val="3B3B3B"/>
              </a:solidFill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C67556A-C709-4A9A-8F9B-BB3D4676CE2F}"/>
              </a:ext>
            </a:extLst>
          </p:cNvPr>
          <p:cNvGrpSpPr/>
          <p:nvPr/>
        </p:nvGrpSpPr>
        <p:grpSpPr>
          <a:xfrm>
            <a:off x="215516" y="990308"/>
            <a:ext cx="1368152" cy="1368152"/>
            <a:chOff x="-3888940" y="990308"/>
            <a:chExt cx="1368152" cy="1368152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ECF44025-B40D-476B-8708-AF902E0E5F20}"/>
                </a:ext>
              </a:extLst>
            </p:cNvPr>
            <p:cNvSpPr/>
            <p:nvPr/>
          </p:nvSpPr>
          <p:spPr bwMode="auto">
            <a:xfrm>
              <a:off x="-3888940" y="990308"/>
              <a:ext cx="1368152" cy="1368152"/>
            </a:xfrm>
            <a:prstGeom prst="ellipse">
              <a:avLst/>
            </a:prstGeom>
            <a:gradFill>
              <a:gsLst>
                <a:gs pos="0">
                  <a:srgbClr val="EE7700"/>
                </a:gs>
                <a:gs pos="100000">
                  <a:schemeClr val="accent6"/>
                </a:gs>
              </a:gsLst>
              <a:lin ang="15000000" scaled="0"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14396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08193">
                <a:buClr>
                  <a:srgbClr val="FF9900"/>
                </a:buClr>
                <a:buSzPct val="140000"/>
              </a:pPr>
              <a:endParaRPr lang="de-DE" sz="3999" b="1" dirty="0">
                <a:solidFill>
                  <a:srgbClr val="FFFFFF"/>
                </a:solidFill>
                <a:latin typeface="EnBW DIN Pro"/>
                <a:ea typeface="DIN-Regular" panose="020B0500010101010101" pitchFamily="34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9124135-3821-4E6A-B682-E7DF96BEDAE5}"/>
                </a:ext>
              </a:extLst>
            </p:cNvPr>
            <p:cNvSpPr txBox="1"/>
            <p:nvPr/>
          </p:nvSpPr>
          <p:spPr bwMode="gray">
            <a:xfrm>
              <a:off x="-3888940" y="1305052"/>
              <a:ext cx="13681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908193" eaLnBrk="0" fontAlgn="base" hangingPunct="0">
                <a:spcAft>
                  <a:spcPct val="0"/>
                </a:spcAft>
                <a:defRPr/>
              </a:pPr>
              <a:r>
                <a:rPr lang="de-DE" sz="1200" dirty="0">
                  <a:solidFill>
                    <a:srgbClr val="FFFFFF"/>
                  </a:solidFill>
                  <a:latin typeface="EnBW DIN Pro" panose="020B0504020101020102" pitchFamily="34" charset="0"/>
                  <a:cs typeface="EnBW DIN Pro" panose="020B0504020101020102" pitchFamily="34" charset="0"/>
                </a:rPr>
                <a:t>Starten Sie </a:t>
              </a:r>
              <a:br>
                <a:rPr lang="de-DE" sz="1200" dirty="0">
                  <a:solidFill>
                    <a:srgbClr val="FFFFFF"/>
                  </a:solidFill>
                  <a:latin typeface="EnBW DIN Pro" panose="020B0504020101020102" pitchFamily="34" charset="0"/>
                  <a:cs typeface="EnBW DIN Pro" panose="020B0504020101020102" pitchFamily="34" charset="0"/>
                </a:rPr>
              </a:br>
              <a:r>
                <a:rPr lang="de-DE" sz="1200" dirty="0">
                  <a:solidFill>
                    <a:srgbClr val="FFFFFF"/>
                  </a:solidFill>
                  <a:latin typeface="EnBW DIN Pro" panose="020B0504020101020102" pitchFamily="34" charset="0"/>
                  <a:cs typeface="EnBW DIN Pro" panose="020B0504020101020102" pitchFamily="34" charset="0"/>
                </a:rPr>
                <a:t>mit uns in die </a:t>
              </a:r>
            </a:p>
            <a:p>
              <a:pPr algn="ctr" defTabSz="908193" eaLnBrk="0" fontAlgn="base" hangingPunct="0">
                <a:spcAft>
                  <a:spcPct val="0"/>
                </a:spcAft>
                <a:defRPr/>
              </a:pPr>
              <a:r>
                <a:rPr lang="de-DE" sz="1200" dirty="0">
                  <a:solidFill>
                    <a:srgbClr val="FFFFFF"/>
                  </a:solidFill>
                  <a:latin typeface="EnBW DIN Pro Medium" panose="020B0604020101020102" pitchFamily="34" charset="0"/>
                  <a:cs typeface="EnBW DIN Pro Medium" panose="020B0604020101020102" pitchFamily="34" charset="0"/>
                </a:rPr>
                <a:t>Gigabit </a:t>
              </a:r>
              <a:br>
                <a:rPr lang="de-DE" sz="1200" dirty="0">
                  <a:solidFill>
                    <a:srgbClr val="FFFFFF"/>
                  </a:solidFill>
                  <a:latin typeface="EnBW DIN Pro Medium" panose="020B0604020101020102" pitchFamily="34" charset="0"/>
                  <a:cs typeface="EnBW DIN Pro Medium" panose="020B0604020101020102" pitchFamily="34" charset="0"/>
                </a:rPr>
              </a:br>
              <a:r>
                <a:rPr lang="de-DE" sz="1200" dirty="0">
                  <a:solidFill>
                    <a:srgbClr val="FFFFFF"/>
                  </a:solidFill>
                  <a:latin typeface="EnBW DIN Pro Medium" panose="020B0604020101020102" pitchFamily="34" charset="0"/>
                  <a:cs typeface="EnBW DIN Pro Medium" panose="020B0604020101020102" pitchFamily="34" charset="0"/>
                </a:rPr>
                <a:t>Gesellschaft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C4290041-6F5B-408C-A44D-390BC887AB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149" b="15647"/>
          <a:stretch/>
        </p:blipFill>
        <p:spPr>
          <a:xfrm flipH="1">
            <a:off x="0" y="1095586"/>
            <a:ext cx="9144000" cy="3798150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2AB12BB-7ED1-4B91-8656-F2898EF59376}"/>
              </a:ext>
            </a:extLst>
          </p:cNvPr>
          <p:cNvSpPr txBox="1">
            <a:spLocks/>
          </p:cNvSpPr>
          <p:nvPr/>
        </p:nvSpPr>
        <p:spPr>
          <a:xfrm flipH="1">
            <a:off x="0" y="1082344"/>
            <a:ext cx="9144508" cy="383457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2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21468" indent="-121468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242935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0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364403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485870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</a:defRPr>
            </a:lvl6pPr>
            <a:lvl7pPr marL="1893780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236588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2579397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defTabSz="914400">
              <a:buFont typeface="EnBW DIN Pro" panose="020B0504020101020102" pitchFamily="34" charset="0"/>
              <a:buChar char="»"/>
            </a:pPr>
            <a:endParaRPr lang="de-DE" b="0" kern="0" dirty="0">
              <a:solidFill>
                <a:srgbClr val="3B3B3B"/>
              </a:solidFill>
            </a:endParaRPr>
          </a:p>
        </p:txBody>
      </p:sp>
      <p:sp>
        <p:nvSpPr>
          <p:cNvPr id="6" name="Rechteck 5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sz="12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144" y="238171"/>
            <a:ext cx="4069403" cy="738664"/>
          </a:xfr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de-DE" b="1" dirty="0">
                <a:solidFill>
                  <a:srgbClr val="374A9A"/>
                </a:solidFill>
              </a:rPr>
              <a:t>Angebote für Geschäftskunden</a:t>
            </a:r>
            <a:br>
              <a:rPr lang="de-DE" b="1" dirty="0">
                <a:solidFill>
                  <a:srgbClr val="374A9A"/>
                </a:solidFill>
              </a:rPr>
            </a:br>
            <a:r>
              <a:rPr lang="de-DE" b="1" dirty="0">
                <a:solidFill>
                  <a:srgbClr val="374A9A"/>
                </a:solidFill>
              </a:rPr>
              <a:t>Zuverlässiger Service und maßgeschneiderte Lösungen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15</a:t>
            </a:fld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8DA11E4-244B-44E5-AB6E-96A9E2633130}"/>
              </a:ext>
            </a:extLst>
          </p:cNvPr>
          <p:cNvSpPr/>
          <p:nvPr/>
        </p:nvSpPr>
        <p:spPr bwMode="auto">
          <a:xfrm>
            <a:off x="4820826" y="150132"/>
            <a:ext cx="1296000" cy="1297164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22" name="Textfeld 321">
            <a:extLst>
              <a:ext uri="{FF2B5EF4-FFF2-40B4-BE49-F238E27FC236}">
                <a16:creationId xmlns:a16="http://schemas.microsoft.com/office/drawing/2014/main" id="{5823AD01-2536-431C-9AF4-729B1F175E3F}"/>
              </a:ext>
            </a:extLst>
          </p:cNvPr>
          <p:cNvSpPr txBox="1"/>
          <p:nvPr/>
        </p:nvSpPr>
        <p:spPr bwMode="gray">
          <a:xfrm>
            <a:off x="4889676" y="518837"/>
            <a:ext cx="119539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900" i="0" dirty="0">
                <a:solidFill>
                  <a:schemeClr val="bg1"/>
                </a:solidFill>
                <a:effectLst/>
                <a:latin typeface="+mj-lt"/>
              </a:rPr>
              <a:t>Machen Sie Ihr Unternehmen zukunftsfähig</a:t>
            </a:r>
          </a:p>
          <a:p>
            <a:pPr algn="ctr"/>
            <a:r>
              <a:rPr lang="de-DE" sz="900" b="1" dirty="0">
                <a:solidFill>
                  <a:schemeClr val="bg1"/>
                </a:solidFill>
                <a:latin typeface="+mj-lt"/>
              </a:rPr>
              <a:t>- mit Highspeed</a:t>
            </a:r>
            <a:endParaRPr lang="de-DE" sz="9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378" name="Textplatzhalter 3">
            <a:extLst>
              <a:ext uri="{FF2B5EF4-FFF2-40B4-BE49-F238E27FC236}">
                <a16:creationId xmlns:a16="http://schemas.microsoft.com/office/drawing/2014/main" id="{D4309C8E-275D-430F-AFBE-7A0D58920A88}"/>
              </a:ext>
            </a:extLst>
          </p:cNvPr>
          <p:cNvSpPr txBox="1">
            <a:spLocks/>
          </p:cNvSpPr>
          <p:nvPr/>
        </p:nvSpPr>
        <p:spPr>
          <a:xfrm>
            <a:off x="1" y="1074973"/>
            <a:ext cx="2302341" cy="382792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0981">
                <a:srgbClr val="F3F3F3">
                  <a:alpha val="54000"/>
                </a:srgbClr>
              </a:gs>
              <a:gs pos="43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7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  <a:tileRect/>
          </a:gradFill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2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21468" indent="-121468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242935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0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364403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485870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</a:defRPr>
            </a:lvl6pPr>
            <a:lvl7pPr marL="1893780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236588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2579397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72800" indent="-172800" defTabSz="914400">
              <a:buFont typeface="EnBW DIN Pro" panose="020B0504020101020102" pitchFamily="34" charset="0"/>
              <a:buChar char="»"/>
            </a:pPr>
            <a:endParaRPr lang="de-DE" b="0" dirty="0">
              <a:solidFill>
                <a:srgbClr val="3B3B3B"/>
              </a:solidFill>
            </a:endParaRPr>
          </a:p>
        </p:txBody>
      </p:sp>
      <p:grpSp>
        <p:nvGrpSpPr>
          <p:cNvPr id="379" name="Gruppieren 378">
            <a:extLst>
              <a:ext uri="{FF2B5EF4-FFF2-40B4-BE49-F238E27FC236}">
                <a16:creationId xmlns:a16="http://schemas.microsoft.com/office/drawing/2014/main" id="{49C8B84B-4342-4555-AAC3-C7075A886A5D}"/>
              </a:ext>
            </a:extLst>
          </p:cNvPr>
          <p:cNvGrpSpPr/>
          <p:nvPr/>
        </p:nvGrpSpPr>
        <p:grpSpPr>
          <a:xfrm>
            <a:off x="238010" y="2149986"/>
            <a:ext cx="8657088" cy="2685111"/>
            <a:chOff x="204591" y="2125852"/>
            <a:chExt cx="8683185" cy="2685111"/>
          </a:xfrm>
        </p:grpSpPr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FC65FE3B-23C0-4471-A762-065B4AC91A97}"/>
                </a:ext>
              </a:extLst>
            </p:cNvPr>
            <p:cNvSpPr/>
            <p:nvPr/>
          </p:nvSpPr>
          <p:spPr bwMode="auto">
            <a:xfrm>
              <a:off x="240313" y="2941109"/>
              <a:ext cx="1263307" cy="112788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E8B30B85-6C32-43C2-8A34-C64D4F1912B2}"/>
                </a:ext>
              </a:extLst>
            </p:cNvPr>
            <p:cNvSpPr/>
            <p:nvPr/>
          </p:nvSpPr>
          <p:spPr bwMode="auto">
            <a:xfrm>
              <a:off x="204591" y="3094098"/>
              <a:ext cx="8646120" cy="1701711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EB5FD52A-5E3C-44F6-A6F9-FFAB81D50A84}"/>
                </a:ext>
              </a:extLst>
            </p:cNvPr>
            <p:cNvSpPr txBox="1"/>
            <p:nvPr/>
          </p:nvSpPr>
          <p:spPr bwMode="gray">
            <a:xfrm>
              <a:off x="281531" y="3333927"/>
              <a:ext cx="86191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accent6"/>
                </a:buClr>
                <a:buSzPct val="140000"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DIN-Regular" panose="020B0500010101010101" pitchFamily="34" charset="0"/>
                </a:rPr>
                <a:t>Internetflatrate</a:t>
              </a:r>
            </a:p>
            <a:p>
              <a:pPr marL="0" indent="0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endParaRPr lang="de-DE" sz="800" dirty="0">
                <a:solidFill>
                  <a:schemeClr val="accent1">
                    <a:lumMod val="50000"/>
                  </a:schemeClr>
                </a:solidFill>
                <a:latin typeface="+mn-lt"/>
                <a:ea typeface="DIN-Regular" panose="020B0500010101010101" pitchFamily="34" charset="0"/>
              </a:endParaRPr>
            </a:p>
          </p:txBody>
        </p:sp>
        <p:sp>
          <p:nvSpPr>
            <p:cNvPr id="137" name="Textfeld 136">
              <a:extLst>
                <a:ext uri="{FF2B5EF4-FFF2-40B4-BE49-F238E27FC236}">
                  <a16:creationId xmlns:a16="http://schemas.microsoft.com/office/drawing/2014/main" id="{6D3A2E41-1133-45D6-AC7A-BD252F5B1470}"/>
                </a:ext>
              </a:extLst>
            </p:cNvPr>
            <p:cNvSpPr txBox="1"/>
            <p:nvPr/>
          </p:nvSpPr>
          <p:spPr bwMode="gray">
            <a:xfrm>
              <a:off x="281535" y="3146238"/>
              <a:ext cx="1516071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000" b="1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Down-/Upload in Mbit/s</a:t>
              </a:r>
            </a:p>
          </p:txBody>
        </p:sp>
        <p:sp>
          <p:nvSpPr>
            <p:cNvPr id="139" name="Textfeld 138">
              <a:extLst>
                <a:ext uri="{FF2B5EF4-FFF2-40B4-BE49-F238E27FC236}">
                  <a16:creationId xmlns:a16="http://schemas.microsoft.com/office/drawing/2014/main" id="{838DB88F-DC9E-4818-A7CC-C0F3FB5A9491}"/>
                </a:ext>
              </a:extLst>
            </p:cNvPr>
            <p:cNvSpPr txBox="1"/>
            <p:nvPr/>
          </p:nvSpPr>
          <p:spPr bwMode="gray">
            <a:xfrm>
              <a:off x="281532" y="3460235"/>
              <a:ext cx="209041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Übergabegerät (CPE) wird auf Leihbasis kostenlos zur Verfügung gestellt</a:t>
              </a:r>
            </a:p>
          </p:txBody>
        </p:sp>
        <p:sp>
          <p:nvSpPr>
            <p:cNvPr id="140" name="Textfeld 139">
              <a:extLst>
                <a:ext uri="{FF2B5EF4-FFF2-40B4-BE49-F238E27FC236}">
                  <a16:creationId xmlns:a16="http://schemas.microsoft.com/office/drawing/2014/main" id="{21C5D2CB-81FC-4772-AC5A-0B2C5765D2BE}"/>
                </a:ext>
              </a:extLst>
            </p:cNvPr>
            <p:cNvSpPr txBox="1"/>
            <p:nvPr/>
          </p:nvSpPr>
          <p:spPr bwMode="gray">
            <a:xfrm>
              <a:off x="327193" y="3974264"/>
              <a:ext cx="1516074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Preis</a:t>
              </a:r>
            </a:p>
          </p:txBody>
        </p:sp>
        <p:sp>
          <p:nvSpPr>
            <p:cNvPr id="141" name="Textfeld 140">
              <a:extLst>
                <a:ext uri="{FF2B5EF4-FFF2-40B4-BE49-F238E27FC236}">
                  <a16:creationId xmlns:a16="http://schemas.microsoft.com/office/drawing/2014/main" id="{C59512E0-C0C6-4EC6-83AB-831DBBAB08F1}"/>
                </a:ext>
              </a:extLst>
            </p:cNvPr>
            <p:cNvSpPr txBox="1"/>
            <p:nvPr/>
          </p:nvSpPr>
          <p:spPr bwMode="gray">
            <a:xfrm>
              <a:off x="281531" y="3699787"/>
              <a:ext cx="2327564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defTabSz="914400"/>
              <a:r>
                <a:rPr lang="de-DE" sz="800" b="0" dirty="0">
                  <a:solidFill>
                    <a:schemeClr val="accent1">
                      <a:lumMod val="50000"/>
                    </a:schemeClr>
                  </a:solidFill>
                </a:rPr>
                <a:t>Vor-Ort-Installation durch einen Servicetechniker</a:t>
              </a:r>
              <a:endParaRPr lang="de-DE" sz="800" b="0" kern="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9" name="Textfeld 148">
              <a:extLst>
                <a:ext uri="{FF2B5EF4-FFF2-40B4-BE49-F238E27FC236}">
                  <a16:creationId xmlns:a16="http://schemas.microsoft.com/office/drawing/2014/main" id="{A5027011-CF38-43C8-8FFD-190EAF2A9F81}"/>
                </a:ext>
              </a:extLst>
            </p:cNvPr>
            <p:cNvSpPr txBox="1"/>
            <p:nvPr/>
          </p:nvSpPr>
          <p:spPr bwMode="gray">
            <a:xfrm>
              <a:off x="2249954" y="3151857"/>
              <a:ext cx="1875488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b="1" dirty="0">
                  <a:solidFill>
                    <a:srgbClr val="002060"/>
                  </a:solidFill>
                  <a:latin typeface="+mn-lt"/>
                  <a:ea typeface="DIN-Regular" panose="020B0500010101010101" pitchFamily="34" charset="0"/>
                </a:rPr>
                <a:t>Anbindung über Glasfaser</a:t>
              </a:r>
            </a:p>
          </p:txBody>
        </p:sp>
        <p:sp>
          <p:nvSpPr>
            <p:cNvPr id="152" name="Textfeld 151">
              <a:extLst>
                <a:ext uri="{FF2B5EF4-FFF2-40B4-BE49-F238E27FC236}">
                  <a16:creationId xmlns:a16="http://schemas.microsoft.com/office/drawing/2014/main" id="{BBD3E4D9-685A-4EEA-9222-6D47C37690D6}"/>
                </a:ext>
              </a:extLst>
            </p:cNvPr>
            <p:cNvSpPr txBox="1"/>
            <p:nvPr/>
          </p:nvSpPr>
          <p:spPr bwMode="gray">
            <a:xfrm>
              <a:off x="281532" y="4259562"/>
              <a:ext cx="2480426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b="1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Einmaliges </a:t>
              </a: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Einrichtungsentgelt: </a:t>
              </a:r>
            </a:p>
            <a:p>
              <a:pPr marL="0" indent="0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Bei einer Vertragslaufzeit von 36, 48 oder 60 Monaten </a:t>
              </a:r>
            </a:p>
            <a:p>
              <a:pPr marL="0" indent="0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Bei einer Vertragslaufzeit von 24 Monaten</a:t>
              </a:r>
            </a:p>
            <a:p>
              <a:pPr marL="0" indent="0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Bei einer Vertragslaufzeit von 12 Monaten </a:t>
              </a:r>
            </a:p>
          </p:txBody>
        </p:sp>
        <p:sp>
          <p:nvSpPr>
            <p:cNvPr id="207" name="Rechteck 206">
              <a:extLst>
                <a:ext uri="{FF2B5EF4-FFF2-40B4-BE49-F238E27FC236}">
                  <a16:creationId xmlns:a16="http://schemas.microsoft.com/office/drawing/2014/main" id="{2CCA3476-C00D-48CB-B437-CC09A97510F4}"/>
                </a:ext>
              </a:extLst>
            </p:cNvPr>
            <p:cNvSpPr/>
            <p:nvPr/>
          </p:nvSpPr>
          <p:spPr bwMode="auto">
            <a:xfrm>
              <a:off x="3945849" y="2883191"/>
              <a:ext cx="1192319" cy="1920806"/>
            </a:xfrm>
            <a:prstGeom prst="rect">
              <a:avLst/>
            </a:prstGeom>
            <a:solidFill>
              <a:schemeClr val="bg1">
                <a:lumMod val="95000"/>
                <a:alpha val="73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08" name="Rechteck 207">
              <a:extLst>
                <a:ext uri="{FF2B5EF4-FFF2-40B4-BE49-F238E27FC236}">
                  <a16:creationId xmlns:a16="http://schemas.microsoft.com/office/drawing/2014/main" id="{1463CE7A-103F-4806-B236-8359FA06B1B6}"/>
                </a:ext>
              </a:extLst>
            </p:cNvPr>
            <p:cNvSpPr/>
            <p:nvPr/>
          </p:nvSpPr>
          <p:spPr bwMode="auto">
            <a:xfrm>
              <a:off x="3944245" y="2673439"/>
              <a:ext cx="596159" cy="256900"/>
            </a:xfrm>
            <a:prstGeom prst="rect">
              <a:avLst/>
            </a:prstGeom>
            <a:solidFill>
              <a:srgbClr val="FF99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09" name="Textfeld 208">
              <a:extLst>
                <a:ext uri="{FF2B5EF4-FFF2-40B4-BE49-F238E27FC236}">
                  <a16:creationId xmlns:a16="http://schemas.microsoft.com/office/drawing/2014/main" id="{11A00A33-2F3C-4A44-B4EB-E499CEE76028}"/>
                </a:ext>
              </a:extLst>
            </p:cNvPr>
            <p:cNvSpPr txBox="1"/>
            <p:nvPr/>
          </p:nvSpPr>
          <p:spPr bwMode="gray">
            <a:xfrm>
              <a:off x="3950290" y="3147814"/>
              <a:ext cx="591126" cy="1148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ea typeface="DIN-Regular" panose="020B0500010101010101" pitchFamily="34" charset="0"/>
                </a:rPr>
                <a:t>10</a:t>
              </a: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0/20</a:t>
              </a:r>
            </a:p>
          </p:txBody>
        </p:sp>
        <p:sp>
          <p:nvSpPr>
            <p:cNvPr id="210" name="Textfeld 209">
              <a:extLst>
                <a:ext uri="{FF2B5EF4-FFF2-40B4-BE49-F238E27FC236}">
                  <a16:creationId xmlns:a16="http://schemas.microsoft.com/office/drawing/2014/main" id="{D565FEF3-DE05-46A7-BDA8-59C1E59F30FC}"/>
                </a:ext>
              </a:extLst>
            </p:cNvPr>
            <p:cNvSpPr txBox="1"/>
            <p:nvPr/>
          </p:nvSpPr>
          <p:spPr bwMode="gray">
            <a:xfrm>
              <a:off x="4557968" y="3147814"/>
              <a:ext cx="591126" cy="1148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ea typeface="DIN-Regular" panose="020B0500010101010101" pitchFamily="34" charset="0"/>
                </a:rPr>
                <a:t>10</a:t>
              </a: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0/40</a:t>
              </a:r>
            </a:p>
          </p:txBody>
        </p:sp>
        <p:sp>
          <p:nvSpPr>
            <p:cNvPr id="211" name="Rechteck 210">
              <a:extLst>
                <a:ext uri="{FF2B5EF4-FFF2-40B4-BE49-F238E27FC236}">
                  <a16:creationId xmlns:a16="http://schemas.microsoft.com/office/drawing/2014/main" id="{BD433C20-7943-4CA0-AED5-F6B1C2F4E79A}"/>
                </a:ext>
              </a:extLst>
            </p:cNvPr>
            <p:cNvSpPr/>
            <p:nvPr/>
          </p:nvSpPr>
          <p:spPr bwMode="auto">
            <a:xfrm>
              <a:off x="4545439" y="2672283"/>
              <a:ext cx="591126" cy="259507"/>
            </a:xfrm>
            <a:prstGeom prst="rect">
              <a:avLst/>
            </a:prstGeom>
            <a:solidFill>
              <a:srgbClr val="FF99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2" name="Textfeld 211">
              <a:extLst>
                <a:ext uri="{FF2B5EF4-FFF2-40B4-BE49-F238E27FC236}">
                  <a16:creationId xmlns:a16="http://schemas.microsoft.com/office/drawing/2014/main" id="{24C68415-F40F-4AAE-8DE5-2F2DC6F9F0A0}"/>
                </a:ext>
              </a:extLst>
            </p:cNvPr>
            <p:cNvSpPr txBox="1"/>
            <p:nvPr/>
          </p:nvSpPr>
          <p:spPr bwMode="gray">
            <a:xfrm>
              <a:off x="3996536" y="2704485"/>
              <a:ext cx="536431" cy="1787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400" dirty="0">
                  <a:solidFill>
                    <a:schemeClr val="bg1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100</a:t>
              </a:r>
            </a:p>
          </p:txBody>
        </p:sp>
        <p:sp>
          <p:nvSpPr>
            <p:cNvPr id="213" name="Textfeld 212">
              <a:extLst>
                <a:ext uri="{FF2B5EF4-FFF2-40B4-BE49-F238E27FC236}">
                  <a16:creationId xmlns:a16="http://schemas.microsoft.com/office/drawing/2014/main" id="{B9FFE960-92BE-430E-AB94-A4237A1253EF}"/>
                </a:ext>
              </a:extLst>
            </p:cNvPr>
            <p:cNvSpPr txBox="1"/>
            <p:nvPr/>
          </p:nvSpPr>
          <p:spPr bwMode="gray">
            <a:xfrm>
              <a:off x="4566849" y="2704485"/>
              <a:ext cx="536431" cy="1787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400" dirty="0">
                  <a:solidFill>
                    <a:schemeClr val="bg1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100 + </a:t>
              </a:r>
            </a:p>
          </p:txBody>
        </p:sp>
        <p:cxnSp>
          <p:nvCxnSpPr>
            <p:cNvPr id="214" name="Gerader Verbinder 213">
              <a:extLst>
                <a:ext uri="{FF2B5EF4-FFF2-40B4-BE49-F238E27FC236}">
                  <a16:creationId xmlns:a16="http://schemas.microsoft.com/office/drawing/2014/main" id="{F69D008C-4B00-4048-BC31-DF725679E07B}"/>
                </a:ext>
              </a:extLst>
            </p:cNvPr>
            <p:cNvCxnSpPr>
              <a:cxnSpLocks/>
              <a:stCxn id="207" idx="0"/>
            </p:cNvCxnSpPr>
            <p:nvPr/>
          </p:nvCxnSpPr>
          <p:spPr bwMode="auto">
            <a:xfrm flipH="1">
              <a:off x="4532967" y="2883191"/>
              <a:ext cx="9042" cy="1368671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97" name="Gruppieren 196">
              <a:extLst>
                <a:ext uri="{FF2B5EF4-FFF2-40B4-BE49-F238E27FC236}">
                  <a16:creationId xmlns:a16="http://schemas.microsoft.com/office/drawing/2014/main" id="{D9FA5E6F-6AF1-4BD7-B6A7-E7268137ED89}"/>
                </a:ext>
              </a:extLst>
            </p:cNvPr>
            <p:cNvGrpSpPr/>
            <p:nvPr/>
          </p:nvGrpSpPr>
          <p:grpSpPr>
            <a:xfrm>
              <a:off x="4717346" y="3306119"/>
              <a:ext cx="230400" cy="568800"/>
              <a:chOff x="3130598" y="3167932"/>
              <a:chExt cx="288224" cy="756089"/>
            </a:xfrm>
          </p:grpSpPr>
          <p:pic>
            <p:nvPicPr>
              <p:cNvPr id="204" name="Grafik 203">
                <a:extLst>
                  <a:ext uri="{FF2B5EF4-FFF2-40B4-BE49-F238E27FC236}">
                    <a16:creationId xmlns:a16="http://schemas.microsoft.com/office/drawing/2014/main" id="{3B0C9A38-AD06-4B95-BFDD-310FBC7A7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167932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05" name="Grafik 204">
                <a:extLst>
                  <a:ext uri="{FF2B5EF4-FFF2-40B4-BE49-F238E27FC236}">
                    <a16:creationId xmlns:a16="http://schemas.microsoft.com/office/drawing/2014/main" id="{E3082FBC-2E7C-413D-A26E-ADEE7A95C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400505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06" name="Grafik 205">
                <a:extLst>
                  <a:ext uri="{FF2B5EF4-FFF2-40B4-BE49-F238E27FC236}">
                    <a16:creationId xmlns:a16="http://schemas.microsoft.com/office/drawing/2014/main" id="{F0DD5426-ACCF-4CCC-BFA3-D66053B44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633079"/>
                <a:ext cx="288224" cy="290942"/>
              </a:xfrm>
              <a:prstGeom prst="rect">
                <a:avLst/>
              </a:prstGeom>
            </p:spPr>
          </p:pic>
        </p:grpSp>
        <p:sp>
          <p:nvSpPr>
            <p:cNvPr id="198" name="Textfeld 197">
              <a:extLst>
                <a:ext uri="{FF2B5EF4-FFF2-40B4-BE49-F238E27FC236}">
                  <a16:creationId xmlns:a16="http://schemas.microsoft.com/office/drawing/2014/main" id="{F71CFB9D-4D12-452F-845E-2D66356746E1}"/>
                </a:ext>
              </a:extLst>
            </p:cNvPr>
            <p:cNvSpPr txBox="1"/>
            <p:nvPr/>
          </p:nvSpPr>
          <p:spPr bwMode="gray">
            <a:xfrm>
              <a:off x="3946791" y="3955015"/>
              <a:ext cx="649545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79,90 €</a:t>
              </a:r>
            </a:p>
          </p:txBody>
        </p:sp>
        <p:sp>
          <p:nvSpPr>
            <p:cNvPr id="199" name="Textfeld 198">
              <a:extLst>
                <a:ext uri="{FF2B5EF4-FFF2-40B4-BE49-F238E27FC236}">
                  <a16:creationId xmlns:a16="http://schemas.microsoft.com/office/drawing/2014/main" id="{ED2997A9-7D9C-481F-8FCA-545ABA7C9A7F}"/>
                </a:ext>
              </a:extLst>
            </p:cNvPr>
            <p:cNvSpPr txBox="1"/>
            <p:nvPr/>
          </p:nvSpPr>
          <p:spPr bwMode="gray">
            <a:xfrm>
              <a:off x="4547959" y="3961393"/>
              <a:ext cx="596152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de-DE"/>
              </a:defPPr>
              <a:lvl1pPr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  <a:defRPr sz="900" b="1">
                  <a:solidFill>
                    <a:schemeClr val="accent4">
                      <a:lumMod val="75000"/>
                    </a:schemeClr>
                  </a:solidFill>
                  <a:ea typeface="DIN-Regular" panose="020B0500010101010101" pitchFamily="34" charset="0"/>
                </a:defRPr>
              </a:lvl1pPr>
            </a:lstStyle>
            <a:p>
              <a:r>
                <a:rPr lang="de-DE" dirty="0"/>
                <a:t>89,90 €</a:t>
              </a:r>
            </a:p>
          </p:txBody>
        </p:sp>
        <p:grpSp>
          <p:nvGrpSpPr>
            <p:cNvPr id="200" name="Gruppieren 199">
              <a:extLst>
                <a:ext uri="{FF2B5EF4-FFF2-40B4-BE49-F238E27FC236}">
                  <a16:creationId xmlns:a16="http://schemas.microsoft.com/office/drawing/2014/main" id="{97B81D10-70BA-4188-B68B-8F6F90390B94}"/>
                </a:ext>
              </a:extLst>
            </p:cNvPr>
            <p:cNvGrpSpPr/>
            <p:nvPr/>
          </p:nvGrpSpPr>
          <p:grpSpPr>
            <a:xfrm>
              <a:off x="4154144" y="3306119"/>
              <a:ext cx="230400" cy="568800"/>
              <a:chOff x="3130598" y="3167932"/>
              <a:chExt cx="288224" cy="756089"/>
            </a:xfrm>
          </p:grpSpPr>
          <p:pic>
            <p:nvPicPr>
              <p:cNvPr id="201" name="Grafik 200">
                <a:extLst>
                  <a:ext uri="{FF2B5EF4-FFF2-40B4-BE49-F238E27FC236}">
                    <a16:creationId xmlns:a16="http://schemas.microsoft.com/office/drawing/2014/main" id="{A93B6EFB-C55F-4F33-A2EB-85F0B39DD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167932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02" name="Grafik 201">
                <a:extLst>
                  <a:ext uri="{FF2B5EF4-FFF2-40B4-BE49-F238E27FC236}">
                    <a16:creationId xmlns:a16="http://schemas.microsoft.com/office/drawing/2014/main" id="{6F30E30C-7EBE-4015-90EC-B3F544536A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400505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03" name="Grafik 202">
                <a:extLst>
                  <a:ext uri="{FF2B5EF4-FFF2-40B4-BE49-F238E27FC236}">
                    <a16:creationId xmlns:a16="http://schemas.microsoft.com/office/drawing/2014/main" id="{4973440D-E34C-4462-820B-7AC0E5B52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633079"/>
                <a:ext cx="288224" cy="290942"/>
              </a:xfrm>
              <a:prstGeom prst="rect">
                <a:avLst/>
              </a:prstGeom>
            </p:spPr>
          </p:pic>
        </p:grpSp>
        <p:sp>
          <p:nvSpPr>
            <p:cNvPr id="216" name="Rechteck 215">
              <a:extLst>
                <a:ext uri="{FF2B5EF4-FFF2-40B4-BE49-F238E27FC236}">
                  <a16:creationId xmlns:a16="http://schemas.microsoft.com/office/drawing/2014/main" id="{66F8EE8A-84D3-4B88-8733-B515E55FF0EB}"/>
                </a:ext>
              </a:extLst>
            </p:cNvPr>
            <p:cNvSpPr/>
            <p:nvPr/>
          </p:nvSpPr>
          <p:spPr bwMode="auto">
            <a:xfrm>
              <a:off x="5177386" y="2762807"/>
              <a:ext cx="1192319" cy="2041189"/>
            </a:xfrm>
            <a:prstGeom prst="rect">
              <a:avLst/>
            </a:prstGeom>
            <a:solidFill>
              <a:schemeClr val="bg1">
                <a:lumMod val="95000"/>
                <a:alpha val="73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7" name="Rechteck 216">
              <a:extLst>
                <a:ext uri="{FF2B5EF4-FFF2-40B4-BE49-F238E27FC236}">
                  <a16:creationId xmlns:a16="http://schemas.microsoft.com/office/drawing/2014/main" id="{ACA15BF3-8941-4882-8F1C-66B8FD2C93EE}"/>
                </a:ext>
              </a:extLst>
            </p:cNvPr>
            <p:cNvSpPr/>
            <p:nvPr/>
          </p:nvSpPr>
          <p:spPr bwMode="auto">
            <a:xfrm>
              <a:off x="5176343" y="2554067"/>
              <a:ext cx="596159" cy="255663"/>
            </a:xfrm>
            <a:prstGeom prst="rect">
              <a:avLst/>
            </a:prstGeom>
            <a:solidFill>
              <a:srgbClr val="FF99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8" name="Textfeld 217">
              <a:extLst>
                <a:ext uri="{FF2B5EF4-FFF2-40B4-BE49-F238E27FC236}">
                  <a16:creationId xmlns:a16="http://schemas.microsoft.com/office/drawing/2014/main" id="{CEB393D6-0D5D-42F8-AF4D-54D86BD36131}"/>
                </a:ext>
              </a:extLst>
            </p:cNvPr>
            <p:cNvSpPr txBox="1"/>
            <p:nvPr/>
          </p:nvSpPr>
          <p:spPr bwMode="gray">
            <a:xfrm>
              <a:off x="5181827" y="3147813"/>
              <a:ext cx="591126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ea typeface="DIN-Regular" panose="020B0500010101010101" pitchFamily="34" charset="0"/>
                </a:rPr>
                <a:t>30</a:t>
              </a: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0/60</a:t>
              </a:r>
            </a:p>
          </p:txBody>
        </p:sp>
        <p:sp>
          <p:nvSpPr>
            <p:cNvPr id="219" name="Textfeld 218">
              <a:extLst>
                <a:ext uri="{FF2B5EF4-FFF2-40B4-BE49-F238E27FC236}">
                  <a16:creationId xmlns:a16="http://schemas.microsoft.com/office/drawing/2014/main" id="{2CF15968-B693-49F8-AA6D-6150ED465C26}"/>
                </a:ext>
              </a:extLst>
            </p:cNvPr>
            <p:cNvSpPr txBox="1"/>
            <p:nvPr/>
          </p:nvSpPr>
          <p:spPr bwMode="gray">
            <a:xfrm>
              <a:off x="5789505" y="3147813"/>
              <a:ext cx="591126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ea typeface="DIN-Regular" panose="020B0500010101010101" pitchFamily="34" charset="0"/>
                </a:rPr>
                <a:t>30</a:t>
              </a: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0/120</a:t>
              </a:r>
            </a:p>
          </p:txBody>
        </p:sp>
        <p:sp>
          <p:nvSpPr>
            <p:cNvPr id="220" name="Rechteck 219">
              <a:extLst>
                <a:ext uri="{FF2B5EF4-FFF2-40B4-BE49-F238E27FC236}">
                  <a16:creationId xmlns:a16="http://schemas.microsoft.com/office/drawing/2014/main" id="{0262DD32-77C3-46D5-9E88-7FF3034224B7}"/>
                </a:ext>
              </a:extLst>
            </p:cNvPr>
            <p:cNvSpPr/>
            <p:nvPr/>
          </p:nvSpPr>
          <p:spPr bwMode="auto">
            <a:xfrm>
              <a:off x="5777537" y="2552915"/>
              <a:ext cx="591126" cy="258257"/>
            </a:xfrm>
            <a:prstGeom prst="rect">
              <a:avLst/>
            </a:prstGeom>
            <a:solidFill>
              <a:srgbClr val="FF99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21" name="Textfeld 220">
              <a:extLst>
                <a:ext uri="{FF2B5EF4-FFF2-40B4-BE49-F238E27FC236}">
                  <a16:creationId xmlns:a16="http://schemas.microsoft.com/office/drawing/2014/main" id="{5DD2B5D2-4506-455F-BD1C-DF520AF7FFF6}"/>
                </a:ext>
              </a:extLst>
            </p:cNvPr>
            <p:cNvSpPr txBox="1"/>
            <p:nvPr/>
          </p:nvSpPr>
          <p:spPr bwMode="gray">
            <a:xfrm>
              <a:off x="5228634" y="2584962"/>
              <a:ext cx="536431" cy="1778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400" dirty="0">
                  <a:solidFill>
                    <a:schemeClr val="bg1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300</a:t>
              </a:r>
            </a:p>
          </p:txBody>
        </p:sp>
        <p:sp>
          <p:nvSpPr>
            <p:cNvPr id="222" name="Textfeld 221">
              <a:extLst>
                <a:ext uri="{FF2B5EF4-FFF2-40B4-BE49-F238E27FC236}">
                  <a16:creationId xmlns:a16="http://schemas.microsoft.com/office/drawing/2014/main" id="{4E15EB76-B2A1-4384-A5D0-2CB0F9C407C3}"/>
                </a:ext>
              </a:extLst>
            </p:cNvPr>
            <p:cNvSpPr txBox="1"/>
            <p:nvPr/>
          </p:nvSpPr>
          <p:spPr bwMode="gray">
            <a:xfrm>
              <a:off x="5798947" y="2584962"/>
              <a:ext cx="536431" cy="1778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400" dirty="0">
                  <a:solidFill>
                    <a:schemeClr val="bg1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300 + </a:t>
              </a:r>
            </a:p>
          </p:txBody>
        </p:sp>
        <p:cxnSp>
          <p:nvCxnSpPr>
            <p:cNvPr id="223" name="Gerader Verbinder 222">
              <a:extLst>
                <a:ext uri="{FF2B5EF4-FFF2-40B4-BE49-F238E27FC236}">
                  <a16:creationId xmlns:a16="http://schemas.microsoft.com/office/drawing/2014/main" id="{E284394C-984B-4C7B-ABC6-B25F6F5DC14D}"/>
                </a:ext>
              </a:extLst>
            </p:cNvPr>
            <p:cNvCxnSpPr>
              <a:cxnSpLocks/>
              <a:stCxn id="216" idx="0"/>
            </p:cNvCxnSpPr>
            <p:nvPr/>
          </p:nvCxnSpPr>
          <p:spPr bwMode="auto">
            <a:xfrm>
              <a:off x="5773546" y="2762807"/>
              <a:ext cx="4119" cy="1481646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25" name="Gruppieren 224">
              <a:extLst>
                <a:ext uri="{FF2B5EF4-FFF2-40B4-BE49-F238E27FC236}">
                  <a16:creationId xmlns:a16="http://schemas.microsoft.com/office/drawing/2014/main" id="{469E91C1-CD8F-4C19-A871-9A92E36998E8}"/>
                </a:ext>
              </a:extLst>
            </p:cNvPr>
            <p:cNvGrpSpPr/>
            <p:nvPr/>
          </p:nvGrpSpPr>
          <p:grpSpPr>
            <a:xfrm>
              <a:off x="5948884" y="3306118"/>
              <a:ext cx="230400" cy="568800"/>
              <a:chOff x="3130598" y="3167932"/>
              <a:chExt cx="288224" cy="756089"/>
            </a:xfrm>
          </p:grpSpPr>
          <p:pic>
            <p:nvPicPr>
              <p:cNvPr id="226" name="Grafik 225">
                <a:extLst>
                  <a:ext uri="{FF2B5EF4-FFF2-40B4-BE49-F238E27FC236}">
                    <a16:creationId xmlns:a16="http://schemas.microsoft.com/office/drawing/2014/main" id="{B1729DF9-23BE-4AB8-8184-748EC763E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167932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27" name="Grafik 226">
                <a:extLst>
                  <a:ext uri="{FF2B5EF4-FFF2-40B4-BE49-F238E27FC236}">
                    <a16:creationId xmlns:a16="http://schemas.microsoft.com/office/drawing/2014/main" id="{6F6383F2-80C2-49D8-BD98-348621996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400505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28" name="Grafik 227">
                <a:extLst>
                  <a:ext uri="{FF2B5EF4-FFF2-40B4-BE49-F238E27FC236}">
                    <a16:creationId xmlns:a16="http://schemas.microsoft.com/office/drawing/2014/main" id="{7995CD61-36C6-458F-A706-02D7B0D52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633079"/>
                <a:ext cx="288224" cy="290942"/>
              </a:xfrm>
              <a:prstGeom prst="rect">
                <a:avLst/>
              </a:prstGeom>
            </p:spPr>
          </p:pic>
        </p:grpSp>
        <p:sp>
          <p:nvSpPr>
            <p:cNvPr id="229" name="Textfeld 228">
              <a:extLst>
                <a:ext uri="{FF2B5EF4-FFF2-40B4-BE49-F238E27FC236}">
                  <a16:creationId xmlns:a16="http://schemas.microsoft.com/office/drawing/2014/main" id="{3556F590-8FD4-4B5F-9A7A-F154B6F2CE93}"/>
                </a:ext>
              </a:extLst>
            </p:cNvPr>
            <p:cNvSpPr txBox="1"/>
            <p:nvPr/>
          </p:nvSpPr>
          <p:spPr bwMode="gray">
            <a:xfrm>
              <a:off x="5178329" y="3955014"/>
              <a:ext cx="649545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de-DE"/>
              </a:defPPr>
              <a:lvl1pPr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  <a:defRPr sz="900" b="1">
                  <a:solidFill>
                    <a:schemeClr val="accent4">
                      <a:lumMod val="75000"/>
                    </a:schemeClr>
                  </a:solidFill>
                  <a:ea typeface="DIN-Regular" panose="020B0500010101010101" pitchFamily="34" charset="0"/>
                </a:defRPr>
              </a:lvl1pPr>
            </a:lstStyle>
            <a:p>
              <a:r>
                <a:rPr lang="de-DE" dirty="0"/>
                <a:t>99,90 €</a:t>
              </a:r>
            </a:p>
          </p:txBody>
        </p:sp>
        <p:sp>
          <p:nvSpPr>
            <p:cNvPr id="230" name="Textfeld 229">
              <a:extLst>
                <a:ext uri="{FF2B5EF4-FFF2-40B4-BE49-F238E27FC236}">
                  <a16:creationId xmlns:a16="http://schemas.microsoft.com/office/drawing/2014/main" id="{5C6F9756-C352-4D63-B429-8FE56CCE2119}"/>
                </a:ext>
              </a:extLst>
            </p:cNvPr>
            <p:cNvSpPr txBox="1"/>
            <p:nvPr/>
          </p:nvSpPr>
          <p:spPr bwMode="gray">
            <a:xfrm>
              <a:off x="5779496" y="3961392"/>
              <a:ext cx="596151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de-DE"/>
              </a:defPPr>
              <a:lvl1pPr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  <a:defRPr sz="900" b="1">
                  <a:solidFill>
                    <a:schemeClr val="accent4">
                      <a:lumMod val="75000"/>
                    </a:schemeClr>
                  </a:solidFill>
                  <a:ea typeface="DIN-Regular" panose="020B0500010101010101" pitchFamily="34" charset="0"/>
                </a:defRPr>
              </a:lvl1pPr>
            </a:lstStyle>
            <a:p>
              <a:r>
                <a:rPr lang="de-DE" dirty="0"/>
                <a:t>109,90 €</a:t>
              </a:r>
            </a:p>
          </p:txBody>
        </p:sp>
        <p:grpSp>
          <p:nvGrpSpPr>
            <p:cNvPr id="231" name="Gruppieren 230">
              <a:extLst>
                <a:ext uri="{FF2B5EF4-FFF2-40B4-BE49-F238E27FC236}">
                  <a16:creationId xmlns:a16="http://schemas.microsoft.com/office/drawing/2014/main" id="{F69CB0A4-CF8C-4387-9D6C-B6195E9F7803}"/>
                </a:ext>
              </a:extLst>
            </p:cNvPr>
            <p:cNvGrpSpPr/>
            <p:nvPr/>
          </p:nvGrpSpPr>
          <p:grpSpPr>
            <a:xfrm>
              <a:off x="5385683" y="3306118"/>
              <a:ext cx="230400" cy="568800"/>
              <a:chOff x="3130598" y="3167932"/>
              <a:chExt cx="288224" cy="756089"/>
            </a:xfrm>
          </p:grpSpPr>
          <p:pic>
            <p:nvPicPr>
              <p:cNvPr id="232" name="Grafik 231">
                <a:extLst>
                  <a:ext uri="{FF2B5EF4-FFF2-40B4-BE49-F238E27FC236}">
                    <a16:creationId xmlns:a16="http://schemas.microsoft.com/office/drawing/2014/main" id="{0C7C590E-97D7-4E07-9555-A2BEFDC20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167932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33" name="Grafik 232">
                <a:extLst>
                  <a:ext uri="{FF2B5EF4-FFF2-40B4-BE49-F238E27FC236}">
                    <a16:creationId xmlns:a16="http://schemas.microsoft.com/office/drawing/2014/main" id="{7B56C747-CDDD-491E-8567-D77245469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400505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34" name="Grafik 233">
                <a:extLst>
                  <a:ext uri="{FF2B5EF4-FFF2-40B4-BE49-F238E27FC236}">
                    <a16:creationId xmlns:a16="http://schemas.microsoft.com/office/drawing/2014/main" id="{012E0A8E-C848-4AC5-9372-6AF4ADC33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633079"/>
                <a:ext cx="288224" cy="290942"/>
              </a:xfrm>
              <a:prstGeom prst="rect">
                <a:avLst/>
              </a:prstGeom>
            </p:spPr>
          </p:pic>
        </p:grpSp>
        <p:sp>
          <p:nvSpPr>
            <p:cNvPr id="254" name="Rechteck 253">
              <a:extLst>
                <a:ext uri="{FF2B5EF4-FFF2-40B4-BE49-F238E27FC236}">
                  <a16:creationId xmlns:a16="http://schemas.microsoft.com/office/drawing/2014/main" id="{504B30B6-C178-4CCF-9583-35BC56412609}"/>
                </a:ext>
              </a:extLst>
            </p:cNvPr>
            <p:cNvSpPr/>
            <p:nvPr/>
          </p:nvSpPr>
          <p:spPr bwMode="auto">
            <a:xfrm>
              <a:off x="7684531" y="2489070"/>
              <a:ext cx="1192320" cy="2321893"/>
            </a:xfrm>
            <a:prstGeom prst="rect">
              <a:avLst/>
            </a:prstGeom>
            <a:solidFill>
              <a:schemeClr val="bg1">
                <a:lumMod val="95000"/>
                <a:alpha val="73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55" name="Rechteck 254">
              <a:extLst>
                <a:ext uri="{FF2B5EF4-FFF2-40B4-BE49-F238E27FC236}">
                  <a16:creationId xmlns:a16="http://schemas.microsoft.com/office/drawing/2014/main" id="{6B621C45-188F-4C00-90CD-3464D25C10CF}"/>
                </a:ext>
              </a:extLst>
            </p:cNvPr>
            <p:cNvSpPr/>
            <p:nvPr/>
          </p:nvSpPr>
          <p:spPr bwMode="auto">
            <a:xfrm>
              <a:off x="7691376" y="2285187"/>
              <a:ext cx="596159" cy="255663"/>
            </a:xfrm>
            <a:prstGeom prst="rect">
              <a:avLst/>
            </a:prstGeom>
            <a:solidFill>
              <a:srgbClr val="EE77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56" name="Textfeld 255">
              <a:extLst>
                <a:ext uri="{FF2B5EF4-FFF2-40B4-BE49-F238E27FC236}">
                  <a16:creationId xmlns:a16="http://schemas.microsoft.com/office/drawing/2014/main" id="{00B34EA4-3DC0-4012-927B-61FACA2C50EA}"/>
                </a:ext>
              </a:extLst>
            </p:cNvPr>
            <p:cNvSpPr txBox="1"/>
            <p:nvPr/>
          </p:nvSpPr>
          <p:spPr bwMode="gray">
            <a:xfrm>
              <a:off x="7688972" y="3154781"/>
              <a:ext cx="591126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ea typeface="DIN-Regular" panose="020B0500010101010101" pitchFamily="34" charset="0"/>
                </a:rPr>
                <a:t>1.00</a:t>
              </a: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0/250</a:t>
              </a:r>
            </a:p>
          </p:txBody>
        </p:sp>
        <p:sp>
          <p:nvSpPr>
            <p:cNvPr id="257" name="Textfeld 256">
              <a:extLst>
                <a:ext uri="{FF2B5EF4-FFF2-40B4-BE49-F238E27FC236}">
                  <a16:creationId xmlns:a16="http://schemas.microsoft.com/office/drawing/2014/main" id="{A3BFF989-B8B2-4C5B-B469-FBD72BE281D7}"/>
                </a:ext>
              </a:extLst>
            </p:cNvPr>
            <p:cNvSpPr txBox="1"/>
            <p:nvPr/>
          </p:nvSpPr>
          <p:spPr bwMode="gray">
            <a:xfrm>
              <a:off x="8296650" y="3154781"/>
              <a:ext cx="591126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ea typeface="DIN-Regular" panose="020B0500010101010101" pitchFamily="34" charset="0"/>
                </a:rPr>
                <a:t>1.00</a:t>
              </a: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0/500</a:t>
              </a:r>
            </a:p>
          </p:txBody>
        </p:sp>
        <p:sp>
          <p:nvSpPr>
            <p:cNvPr id="258" name="Rechteck 257">
              <a:extLst>
                <a:ext uri="{FF2B5EF4-FFF2-40B4-BE49-F238E27FC236}">
                  <a16:creationId xmlns:a16="http://schemas.microsoft.com/office/drawing/2014/main" id="{672ADAAE-725E-4180-B906-092370BB6437}"/>
                </a:ext>
              </a:extLst>
            </p:cNvPr>
            <p:cNvSpPr/>
            <p:nvPr/>
          </p:nvSpPr>
          <p:spPr bwMode="auto">
            <a:xfrm>
              <a:off x="8292570" y="2284035"/>
              <a:ext cx="591126" cy="258257"/>
            </a:xfrm>
            <a:prstGeom prst="rect">
              <a:avLst/>
            </a:prstGeom>
            <a:solidFill>
              <a:srgbClr val="EE77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59" name="Textfeld 258">
              <a:extLst>
                <a:ext uri="{FF2B5EF4-FFF2-40B4-BE49-F238E27FC236}">
                  <a16:creationId xmlns:a16="http://schemas.microsoft.com/office/drawing/2014/main" id="{A8FDB39B-ABE6-4913-8B49-39E9DF6A1C2D}"/>
                </a:ext>
              </a:extLst>
            </p:cNvPr>
            <p:cNvSpPr txBox="1"/>
            <p:nvPr/>
          </p:nvSpPr>
          <p:spPr bwMode="gray">
            <a:xfrm>
              <a:off x="7702452" y="2316806"/>
              <a:ext cx="577646" cy="1778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400" dirty="0">
                  <a:solidFill>
                    <a:schemeClr val="bg1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1.000</a:t>
              </a:r>
            </a:p>
          </p:txBody>
        </p:sp>
        <p:sp>
          <p:nvSpPr>
            <p:cNvPr id="260" name="Textfeld 259">
              <a:extLst>
                <a:ext uri="{FF2B5EF4-FFF2-40B4-BE49-F238E27FC236}">
                  <a16:creationId xmlns:a16="http://schemas.microsoft.com/office/drawing/2014/main" id="{CAB35FF3-3559-41E5-B318-53620829FC0E}"/>
                </a:ext>
              </a:extLst>
            </p:cNvPr>
            <p:cNvSpPr txBox="1"/>
            <p:nvPr/>
          </p:nvSpPr>
          <p:spPr bwMode="gray">
            <a:xfrm>
              <a:off x="8294380" y="2316082"/>
              <a:ext cx="579675" cy="178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400" dirty="0">
                  <a:solidFill>
                    <a:schemeClr val="bg1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1.000 + </a:t>
              </a:r>
            </a:p>
          </p:txBody>
        </p:sp>
        <p:cxnSp>
          <p:nvCxnSpPr>
            <p:cNvPr id="261" name="Gerader Verbinder 260">
              <a:extLst>
                <a:ext uri="{FF2B5EF4-FFF2-40B4-BE49-F238E27FC236}">
                  <a16:creationId xmlns:a16="http://schemas.microsoft.com/office/drawing/2014/main" id="{1D777AF8-FCE6-495F-8DC7-FE0EE223917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89897" y="2543827"/>
              <a:ext cx="8443" cy="1721158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63" name="Gruppieren 262">
              <a:extLst>
                <a:ext uri="{FF2B5EF4-FFF2-40B4-BE49-F238E27FC236}">
                  <a16:creationId xmlns:a16="http://schemas.microsoft.com/office/drawing/2014/main" id="{D0D1BFA0-90A8-40C1-AF87-BB17BA3C2FF1}"/>
                </a:ext>
              </a:extLst>
            </p:cNvPr>
            <p:cNvGrpSpPr/>
            <p:nvPr/>
          </p:nvGrpSpPr>
          <p:grpSpPr>
            <a:xfrm>
              <a:off x="8456029" y="3313086"/>
              <a:ext cx="230400" cy="568800"/>
              <a:chOff x="3130598" y="3167932"/>
              <a:chExt cx="288224" cy="756089"/>
            </a:xfrm>
          </p:grpSpPr>
          <p:pic>
            <p:nvPicPr>
              <p:cNvPr id="264" name="Grafik 263">
                <a:extLst>
                  <a:ext uri="{FF2B5EF4-FFF2-40B4-BE49-F238E27FC236}">
                    <a16:creationId xmlns:a16="http://schemas.microsoft.com/office/drawing/2014/main" id="{6B021F5E-A81F-4384-AC78-15CAE018C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167932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65" name="Grafik 264">
                <a:extLst>
                  <a:ext uri="{FF2B5EF4-FFF2-40B4-BE49-F238E27FC236}">
                    <a16:creationId xmlns:a16="http://schemas.microsoft.com/office/drawing/2014/main" id="{97F9A720-F0CB-428A-AF10-055564C45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400505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66" name="Grafik 265">
                <a:extLst>
                  <a:ext uri="{FF2B5EF4-FFF2-40B4-BE49-F238E27FC236}">
                    <a16:creationId xmlns:a16="http://schemas.microsoft.com/office/drawing/2014/main" id="{E09CAE23-9A93-4862-8627-E27FE2E51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633079"/>
                <a:ext cx="288224" cy="290942"/>
              </a:xfrm>
              <a:prstGeom prst="rect">
                <a:avLst/>
              </a:prstGeom>
            </p:spPr>
          </p:pic>
        </p:grpSp>
        <p:sp>
          <p:nvSpPr>
            <p:cNvPr id="267" name="Textfeld 266">
              <a:extLst>
                <a:ext uri="{FF2B5EF4-FFF2-40B4-BE49-F238E27FC236}">
                  <a16:creationId xmlns:a16="http://schemas.microsoft.com/office/drawing/2014/main" id="{6C80C57A-DAF4-4061-A817-263C93EA24F5}"/>
                </a:ext>
              </a:extLst>
            </p:cNvPr>
            <p:cNvSpPr txBox="1"/>
            <p:nvPr/>
          </p:nvSpPr>
          <p:spPr bwMode="gray">
            <a:xfrm>
              <a:off x="7685474" y="3961982"/>
              <a:ext cx="649545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139,90 €</a:t>
              </a:r>
            </a:p>
          </p:txBody>
        </p:sp>
        <p:sp>
          <p:nvSpPr>
            <p:cNvPr id="268" name="Textfeld 267">
              <a:extLst>
                <a:ext uri="{FF2B5EF4-FFF2-40B4-BE49-F238E27FC236}">
                  <a16:creationId xmlns:a16="http://schemas.microsoft.com/office/drawing/2014/main" id="{760F5F58-B11C-4FDD-A908-27326523EAC3}"/>
                </a:ext>
              </a:extLst>
            </p:cNvPr>
            <p:cNvSpPr txBox="1"/>
            <p:nvPr/>
          </p:nvSpPr>
          <p:spPr bwMode="gray">
            <a:xfrm>
              <a:off x="8286641" y="3968360"/>
              <a:ext cx="596152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149,90 €</a:t>
              </a:r>
            </a:p>
          </p:txBody>
        </p:sp>
        <p:grpSp>
          <p:nvGrpSpPr>
            <p:cNvPr id="269" name="Gruppieren 268">
              <a:extLst>
                <a:ext uri="{FF2B5EF4-FFF2-40B4-BE49-F238E27FC236}">
                  <a16:creationId xmlns:a16="http://schemas.microsoft.com/office/drawing/2014/main" id="{E15D93AD-6B22-4E84-A6E9-785236148777}"/>
                </a:ext>
              </a:extLst>
            </p:cNvPr>
            <p:cNvGrpSpPr/>
            <p:nvPr/>
          </p:nvGrpSpPr>
          <p:grpSpPr>
            <a:xfrm>
              <a:off x="7892828" y="3313086"/>
              <a:ext cx="230400" cy="568800"/>
              <a:chOff x="3130598" y="3167932"/>
              <a:chExt cx="288224" cy="756089"/>
            </a:xfrm>
          </p:grpSpPr>
          <p:pic>
            <p:nvPicPr>
              <p:cNvPr id="270" name="Grafik 269">
                <a:extLst>
                  <a:ext uri="{FF2B5EF4-FFF2-40B4-BE49-F238E27FC236}">
                    <a16:creationId xmlns:a16="http://schemas.microsoft.com/office/drawing/2014/main" id="{2838E3D1-8483-4A20-8094-28D41C000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167932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71" name="Grafik 270">
                <a:extLst>
                  <a:ext uri="{FF2B5EF4-FFF2-40B4-BE49-F238E27FC236}">
                    <a16:creationId xmlns:a16="http://schemas.microsoft.com/office/drawing/2014/main" id="{E89A3DDC-4439-43D5-8808-3FD75D4C8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400505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272" name="Grafik 271">
                <a:extLst>
                  <a:ext uri="{FF2B5EF4-FFF2-40B4-BE49-F238E27FC236}">
                    <a16:creationId xmlns:a16="http://schemas.microsoft.com/office/drawing/2014/main" id="{680A09C8-CB6C-4AEB-8037-E16FE952F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633079"/>
                <a:ext cx="288224" cy="290942"/>
              </a:xfrm>
              <a:prstGeom prst="rect">
                <a:avLst/>
              </a:prstGeom>
            </p:spPr>
          </p:pic>
        </p:grpSp>
        <p:sp>
          <p:nvSpPr>
            <p:cNvPr id="273" name="Rechteck 272">
              <a:extLst>
                <a:ext uri="{FF2B5EF4-FFF2-40B4-BE49-F238E27FC236}">
                  <a16:creationId xmlns:a16="http://schemas.microsoft.com/office/drawing/2014/main" id="{9B41078C-F2FB-4580-93DA-7D2FBC6729A1}"/>
                </a:ext>
              </a:extLst>
            </p:cNvPr>
            <p:cNvSpPr/>
            <p:nvPr/>
          </p:nvSpPr>
          <p:spPr bwMode="auto">
            <a:xfrm>
              <a:off x="7682289" y="2131774"/>
              <a:ext cx="1202970" cy="130695"/>
            </a:xfrm>
            <a:prstGeom prst="rect">
              <a:avLst/>
            </a:prstGeom>
            <a:solidFill>
              <a:srgbClr val="EE77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74" name="Textfeld 273">
              <a:extLst>
                <a:ext uri="{FF2B5EF4-FFF2-40B4-BE49-F238E27FC236}">
                  <a16:creationId xmlns:a16="http://schemas.microsoft.com/office/drawing/2014/main" id="{3EB851E3-81EC-4785-BC3E-5E3B797041DF}"/>
                </a:ext>
              </a:extLst>
            </p:cNvPr>
            <p:cNvSpPr txBox="1"/>
            <p:nvPr/>
          </p:nvSpPr>
          <p:spPr bwMode="gray">
            <a:xfrm>
              <a:off x="7695237" y="2125852"/>
              <a:ext cx="1182807" cy="114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dirty="0">
                  <a:solidFill>
                    <a:schemeClr val="bg1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Gigabit-Tarif</a:t>
              </a:r>
            </a:p>
          </p:txBody>
        </p:sp>
        <p:sp>
          <p:nvSpPr>
            <p:cNvPr id="235" name="Rechteck 234">
              <a:extLst>
                <a:ext uri="{FF2B5EF4-FFF2-40B4-BE49-F238E27FC236}">
                  <a16:creationId xmlns:a16="http://schemas.microsoft.com/office/drawing/2014/main" id="{43CB055F-CA27-49EA-B161-3ADD8BD17E2A}"/>
                </a:ext>
              </a:extLst>
            </p:cNvPr>
            <p:cNvSpPr/>
            <p:nvPr/>
          </p:nvSpPr>
          <p:spPr bwMode="auto">
            <a:xfrm>
              <a:off x="6422866" y="2623192"/>
              <a:ext cx="1192319" cy="2180804"/>
            </a:xfrm>
            <a:prstGeom prst="rect">
              <a:avLst/>
            </a:prstGeom>
            <a:solidFill>
              <a:schemeClr val="bg1">
                <a:lumMod val="95000"/>
                <a:alpha val="73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36" name="Rechteck 235">
              <a:extLst>
                <a:ext uri="{FF2B5EF4-FFF2-40B4-BE49-F238E27FC236}">
                  <a16:creationId xmlns:a16="http://schemas.microsoft.com/office/drawing/2014/main" id="{60BE5C73-5262-4551-89A7-51C7CFC0D69D}"/>
                </a:ext>
              </a:extLst>
            </p:cNvPr>
            <p:cNvSpPr/>
            <p:nvPr/>
          </p:nvSpPr>
          <p:spPr bwMode="auto">
            <a:xfrm>
              <a:off x="6428817" y="2416174"/>
              <a:ext cx="605676" cy="255663"/>
            </a:xfrm>
            <a:prstGeom prst="rect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37" name="Textfeld 236">
              <a:extLst>
                <a:ext uri="{FF2B5EF4-FFF2-40B4-BE49-F238E27FC236}">
                  <a16:creationId xmlns:a16="http://schemas.microsoft.com/office/drawing/2014/main" id="{91F5D3EB-08DF-4484-A485-6147E3574BEC}"/>
                </a:ext>
              </a:extLst>
            </p:cNvPr>
            <p:cNvSpPr txBox="1"/>
            <p:nvPr/>
          </p:nvSpPr>
          <p:spPr bwMode="gray">
            <a:xfrm>
              <a:off x="6427307" y="3147813"/>
              <a:ext cx="591125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ea typeface="DIN-Regular" panose="020B0500010101010101" pitchFamily="34" charset="0"/>
                </a:rPr>
                <a:t>50</a:t>
              </a: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0/100</a:t>
              </a:r>
            </a:p>
          </p:txBody>
        </p:sp>
        <p:sp>
          <p:nvSpPr>
            <p:cNvPr id="238" name="Textfeld 237">
              <a:extLst>
                <a:ext uri="{FF2B5EF4-FFF2-40B4-BE49-F238E27FC236}">
                  <a16:creationId xmlns:a16="http://schemas.microsoft.com/office/drawing/2014/main" id="{7F23AE52-B73D-4DB4-B694-891BCC915B29}"/>
                </a:ext>
              </a:extLst>
            </p:cNvPr>
            <p:cNvSpPr txBox="1"/>
            <p:nvPr/>
          </p:nvSpPr>
          <p:spPr bwMode="gray">
            <a:xfrm>
              <a:off x="7034985" y="3147813"/>
              <a:ext cx="591125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ea typeface="DIN-Regular" panose="020B0500010101010101" pitchFamily="34" charset="0"/>
                </a:rPr>
                <a:t>50</a:t>
              </a: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0/200</a:t>
              </a:r>
            </a:p>
          </p:txBody>
        </p:sp>
        <p:sp>
          <p:nvSpPr>
            <p:cNvPr id="239" name="Rechteck 238">
              <a:extLst>
                <a:ext uri="{FF2B5EF4-FFF2-40B4-BE49-F238E27FC236}">
                  <a16:creationId xmlns:a16="http://schemas.microsoft.com/office/drawing/2014/main" id="{8089E95F-BFC6-45C3-A909-39F1475CFF1B}"/>
                </a:ext>
              </a:extLst>
            </p:cNvPr>
            <p:cNvSpPr/>
            <p:nvPr/>
          </p:nvSpPr>
          <p:spPr bwMode="auto">
            <a:xfrm>
              <a:off x="7045299" y="2413580"/>
              <a:ext cx="596158" cy="258257"/>
            </a:xfrm>
            <a:prstGeom prst="rect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40" name="Textfeld 239">
              <a:extLst>
                <a:ext uri="{FF2B5EF4-FFF2-40B4-BE49-F238E27FC236}">
                  <a16:creationId xmlns:a16="http://schemas.microsoft.com/office/drawing/2014/main" id="{B56F028D-CCC0-4287-83C7-8B35AECDA605}"/>
                </a:ext>
              </a:extLst>
            </p:cNvPr>
            <p:cNvSpPr txBox="1"/>
            <p:nvPr/>
          </p:nvSpPr>
          <p:spPr bwMode="gray">
            <a:xfrm>
              <a:off x="6424497" y="2445347"/>
              <a:ext cx="610488" cy="1778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400" dirty="0">
                  <a:solidFill>
                    <a:schemeClr val="bg1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500</a:t>
              </a:r>
            </a:p>
          </p:txBody>
        </p:sp>
        <p:sp>
          <p:nvSpPr>
            <p:cNvPr id="241" name="Textfeld 240">
              <a:extLst>
                <a:ext uri="{FF2B5EF4-FFF2-40B4-BE49-F238E27FC236}">
                  <a16:creationId xmlns:a16="http://schemas.microsoft.com/office/drawing/2014/main" id="{A44EC714-742A-48CF-85E7-C0367843E546}"/>
                </a:ext>
              </a:extLst>
            </p:cNvPr>
            <p:cNvSpPr txBox="1"/>
            <p:nvPr/>
          </p:nvSpPr>
          <p:spPr bwMode="gray">
            <a:xfrm>
              <a:off x="7034986" y="2445347"/>
              <a:ext cx="598028" cy="1778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400" dirty="0">
                  <a:solidFill>
                    <a:schemeClr val="bg1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500 + </a:t>
              </a:r>
            </a:p>
          </p:txBody>
        </p:sp>
        <p:cxnSp>
          <p:nvCxnSpPr>
            <p:cNvPr id="242" name="Gerader Verbinder 241">
              <a:extLst>
                <a:ext uri="{FF2B5EF4-FFF2-40B4-BE49-F238E27FC236}">
                  <a16:creationId xmlns:a16="http://schemas.microsoft.com/office/drawing/2014/main" id="{49CA4555-4B8E-4016-BA09-002387C4264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34986" y="2673372"/>
              <a:ext cx="10313" cy="1584645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293" name="Gruppieren 292">
              <a:extLst>
                <a:ext uri="{FF2B5EF4-FFF2-40B4-BE49-F238E27FC236}">
                  <a16:creationId xmlns:a16="http://schemas.microsoft.com/office/drawing/2014/main" id="{A360830C-D385-4491-8888-6805C314EAAB}"/>
                </a:ext>
              </a:extLst>
            </p:cNvPr>
            <p:cNvGrpSpPr/>
            <p:nvPr/>
          </p:nvGrpSpPr>
          <p:grpSpPr>
            <a:xfrm>
              <a:off x="7194363" y="3306118"/>
              <a:ext cx="230400" cy="568800"/>
              <a:chOff x="7257254" y="3311875"/>
              <a:chExt cx="230220" cy="488371"/>
            </a:xfrm>
          </p:grpSpPr>
          <p:pic>
            <p:nvPicPr>
              <p:cNvPr id="245" name="Grafik 244">
                <a:extLst>
                  <a:ext uri="{FF2B5EF4-FFF2-40B4-BE49-F238E27FC236}">
                    <a16:creationId xmlns:a16="http://schemas.microsoft.com/office/drawing/2014/main" id="{1C1630A5-DDE3-4F6A-BDE2-3508A8177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57254" y="3311875"/>
                <a:ext cx="230220" cy="187925"/>
              </a:xfrm>
              <a:prstGeom prst="rect">
                <a:avLst/>
              </a:prstGeom>
            </p:spPr>
          </p:pic>
          <p:pic>
            <p:nvPicPr>
              <p:cNvPr id="246" name="Grafik 245">
                <a:extLst>
                  <a:ext uri="{FF2B5EF4-FFF2-40B4-BE49-F238E27FC236}">
                    <a16:creationId xmlns:a16="http://schemas.microsoft.com/office/drawing/2014/main" id="{9DBF37DB-59E9-41A7-A49E-5605CF609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57254" y="3462098"/>
                <a:ext cx="230220" cy="187925"/>
              </a:xfrm>
              <a:prstGeom prst="rect">
                <a:avLst/>
              </a:prstGeom>
            </p:spPr>
          </p:pic>
          <p:pic>
            <p:nvPicPr>
              <p:cNvPr id="247" name="Grafik 246">
                <a:extLst>
                  <a:ext uri="{FF2B5EF4-FFF2-40B4-BE49-F238E27FC236}">
                    <a16:creationId xmlns:a16="http://schemas.microsoft.com/office/drawing/2014/main" id="{4A91B2BC-D0FD-4120-B9D7-AC4ECD7F4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57254" y="3612321"/>
                <a:ext cx="230220" cy="187925"/>
              </a:xfrm>
              <a:prstGeom prst="rect">
                <a:avLst/>
              </a:prstGeom>
            </p:spPr>
          </p:pic>
        </p:grpSp>
        <p:sp>
          <p:nvSpPr>
            <p:cNvPr id="248" name="Textfeld 247">
              <a:extLst>
                <a:ext uri="{FF2B5EF4-FFF2-40B4-BE49-F238E27FC236}">
                  <a16:creationId xmlns:a16="http://schemas.microsoft.com/office/drawing/2014/main" id="{F14CEF67-D663-4D0A-8ECF-488E182D7811}"/>
                </a:ext>
              </a:extLst>
            </p:cNvPr>
            <p:cNvSpPr txBox="1"/>
            <p:nvPr/>
          </p:nvSpPr>
          <p:spPr bwMode="gray">
            <a:xfrm>
              <a:off x="6423808" y="3955014"/>
              <a:ext cx="649545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119,90 €</a:t>
              </a:r>
            </a:p>
          </p:txBody>
        </p:sp>
        <p:sp>
          <p:nvSpPr>
            <p:cNvPr id="249" name="Textfeld 248">
              <a:extLst>
                <a:ext uri="{FF2B5EF4-FFF2-40B4-BE49-F238E27FC236}">
                  <a16:creationId xmlns:a16="http://schemas.microsoft.com/office/drawing/2014/main" id="{36882C39-9196-4EC1-B6F8-BB4091D48B1B}"/>
                </a:ext>
              </a:extLst>
            </p:cNvPr>
            <p:cNvSpPr txBox="1"/>
            <p:nvPr/>
          </p:nvSpPr>
          <p:spPr bwMode="gray">
            <a:xfrm>
              <a:off x="7024976" y="3961392"/>
              <a:ext cx="596151" cy="1384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b="1" dirty="0">
                  <a:solidFill>
                    <a:schemeClr val="accent4">
                      <a:lumMod val="75000"/>
                    </a:schemeClr>
                  </a:solidFill>
                  <a:latin typeface="+mn-lt"/>
                  <a:ea typeface="DIN-Regular" panose="020B0500010101010101" pitchFamily="34" charset="0"/>
                </a:rPr>
                <a:t>129,90 €</a:t>
              </a:r>
            </a:p>
          </p:txBody>
        </p:sp>
        <p:grpSp>
          <p:nvGrpSpPr>
            <p:cNvPr id="294" name="Gruppieren 293">
              <a:extLst>
                <a:ext uri="{FF2B5EF4-FFF2-40B4-BE49-F238E27FC236}">
                  <a16:creationId xmlns:a16="http://schemas.microsoft.com/office/drawing/2014/main" id="{D766BB8B-5277-43DF-A021-86B86C08BD8D}"/>
                </a:ext>
              </a:extLst>
            </p:cNvPr>
            <p:cNvGrpSpPr/>
            <p:nvPr/>
          </p:nvGrpSpPr>
          <p:grpSpPr>
            <a:xfrm>
              <a:off x="6631162" y="3306118"/>
              <a:ext cx="230400" cy="568800"/>
              <a:chOff x="6694053" y="3309074"/>
              <a:chExt cx="230220" cy="488371"/>
            </a:xfrm>
          </p:grpSpPr>
          <p:pic>
            <p:nvPicPr>
              <p:cNvPr id="251" name="Grafik 250">
                <a:extLst>
                  <a:ext uri="{FF2B5EF4-FFF2-40B4-BE49-F238E27FC236}">
                    <a16:creationId xmlns:a16="http://schemas.microsoft.com/office/drawing/2014/main" id="{84C331CA-496B-465F-80C5-925383DD1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94053" y="3309074"/>
                <a:ext cx="230220" cy="187925"/>
              </a:xfrm>
              <a:prstGeom prst="rect">
                <a:avLst/>
              </a:prstGeom>
            </p:spPr>
          </p:pic>
          <p:pic>
            <p:nvPicPr>
              <p:cNvPr id="252" name="Grafik 251">
                <a:extLst>
                  <a:ext uri="{FF2B5EF4-FFF2-40B4-BE49-F238E27FC236}">
                    <a16:creationId xmlns:a16="http://schemas.microsoft.com/office/drawing/2014/main" id="{9EAE6868-CF71-44F4-81DA-3E8A8C5F9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94053" y="3459297"/>
                <a:ext cx="230220" cy="187925"/>
              </a:xfrm>
              <a:prstGeom prst="rect">
                <a:avLst/>
              </a:prstGeom>
            </p:spPr>
          </p:pic>
          <p:pic>
            <p:nvPicPr>
              <p:cNvPr id="253" name="Grafik 252">
                <a:extLst>
                  <a:ext uri="{FF2B5EF4-FFF2-40B4-BE49-F238E27FC236}">
                    <a16:creationId xmlns:a16="http://schemas.microsoft.com/office/drawing/2014/main" id="{9D900025-2440-4ADB-9A77-953477E16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94053" y="3609520"/>
                <a:ext cx="230220" cy="187925"/>
              </a:xfrm>
              <a:prstGeom prst="rect">
                <a:avLst/>
              </a:prstGeom>
            </p:spPr>
          </p:pic>
        </p:grpSp>
        <p:sp>
          <p:nvSpPr>
            <p:cNvPr id="276" name="Rechteck 275">
              <a:extLst>
                <a:ext uri="{FF2B5EF4-FFF2-40B4-BE49-F238E27FC236}">
                  <a16:creationId xmlns:a16="http://schemas.microsoft.com/office/drawing/2014/main" id="{7547BDA9-A2F1-4CC3-A2F6-7FB020D22995}"/>
                </a:ext>
              </a:extLst>
            </p:cNvPr>
            <p:cNvSpPr/>
            <p:nvPr/>
          </p:nvSpPr>
          <p:spPr bwMode="auto">
            <a:xfrm>
              <a:off x="6429800" y="2254499"/>
              <a:ext cx="1202400" cy="129600"/>
            </a:xfrm>
            <a:prstGeom prst="rect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75" name="Textfeld 274">
              <a:extLst>
                <a:ext uri="{FF2B5EF4-FFF2-40B4-BE49-F238E27FC236}">
                  <a16:creationId xmlns:a16="http://schemas.microsoft.com/office/drawing/2014/main" id="{4ADBF390-062F-46CB-9677-38E87F7AD16D}"/>
                </a:ext>
              </a:extLst>
            </p:cNvPr>
            <p:cNvSpPr txBox="1"/>
            <p:nvPr/>
          </p:nvSpPr>
          <p:spPr bwMode="gray">
            <a:xfrm>
              <a:off x="6438805" y="2250142"/>
              <a:ext cx="1202674" cy="1147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900" dirty="0">
                  <a:solidFill>
                    <a:schemeClr val="bg1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Unser Bestseller</a:t>
              </a:r>
            </a:p>
          </p:txBody>
        </p:sp>
        <p:sp>
          <p:nvSpPr>
            <p:cNvPr id="316" name="Textfeld 315">
              <a:extLst>
                <a:ext uri="{FF2B5EF4-FFF2-40B4-BE49-F238E27FC236}">
                  <a16:creationId xmlns:a16="http://schemas.microsoft.com/office/drawing/2014/main" id="{396FBA18-91B8-400C-A79B-B66305986452}"/>
                </a:ext>
              </a:extLst>
            </p:cNvPr>
            <p:cNvSpPr txBox="1"/>
            <p:nvPr/>
          </p:nvSpPr>
          <p:spPr bwMode="gray">
            <a:xfrm>
              <a:off x="4248127" y="4376653"/>
              <a:ext cx="5874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kostenlos </a:t>
              </a: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99,00 €</a:t>
              </a: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149,00 €</a:t>
              </a:r>
            </a:p>
          </p:txBody>
        </p:sp>
        <p:sp>
          <p:nvSpPr>
            <p:cNvPr id="317" name="Textfeld 316">
              <a:extLst>
                <a:ext uri="{FF2B5EF4-FFF2-40B4-BE49-F238E27FC236}">
                  <a16:creationId xmlns:a16="http://schemas.microsoft.com/office/drawing/2014/main" id="{2ACD1227-007A-4795-B50E-3A1C54520BE1}"/>
                </a:ext>
              </a:extLst>
            </p:cNvPr>
            <p:cNvSpPr txBox="1"/>
            <p:nvPr/>
          </p:nvSpPr>
          <p:spPr bwMode="gray">
            <a:xfrm>
              <a:off x="5511337" y="4382386"/>
              <a:ext cx="5874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kostenlos </a:t>
              </a: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99,00 €</a:t>
              </a: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149,00 €</a:t>
              </a:r>
            </a:p>
          </p:txBody>
        </p:sp>
        <p:sp>
          <p:nvSpPr>
            <p:cNvPr id="318" name="Textfeld 317">
              <a:extLst>
                <a:ext uri="{FF2B5EF4-FFF2-40B4-BE49-F238E27FC236}">
                  <a16:creationId xmlns:a16="http://schemas.microsoft.com/office/drawing/2014/main" id="{BCD054FD-B437-461A-BBED-2A7FCF665ED6}"/>
                </a:ext>
              </a:extLst>
            </p:cNvPr>
            <p:cNvSpPr txBox="1"/>
            <p:nvPr/>
          </p:nvSpPr>
          <p:spPr bwMode="gray">
            <a:xfrm>
              <a:off x="6775649" y="4371939"/>
              <a:ext cx="5874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kostenlos </a:t>
              </a: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99,00 €</a:t>
              </a: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149,00 €</a:t>
              </a:r>
            </a:p>
          </p:txBody>
        </p:sp>
        <p:sp>
          <p:nvSpPr>
            <p:cNvPr id="319" name="Textfeld 318">
              <a:extLst>
                <a:ext uri="{FF2B5EF4-FFF2-40B4-BE49-F238E27FC236}">
                  <a16:creationId xmlns:a16="http://schemas.microsoft.com/office/drawing/2014/main" id="{EB4BA96F-A35E-47A7-BEFC-C2C31C96BA7C}"/>
                </a:ext>
              </a:extLst>
            </p:cNvPr>
            <p:cNvSpPr txBox="1"/>
            <p:nvPr/>
          </p:nvSpPr>
          <p:spPr bwMode="gray">
            <a:xfrm>
              <a:off x="8041312" y="4382250"/>
              <a:ext cx="5874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kostenlos </a:t>
              </a: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99,00 €</a:t>
              </a: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800" dirty="0">
                  <a:solidFill>
                    <a:schemeClr val="accent1">
                      <a:lumMod val="50000"/>
                    </a:schemeClr>
                  </a:solidFill>
                  <a:ea typeface="DIN-Regular" panose="020B0500010101010101" pitchFamily="34" charset="0"/>
                </a:rPr>
                <a:t>149,00 €</a:t>
              </a:r>
            </a:p>
          </p:txBody>
        </p:sp>
        <p:cxnSp>
          <p:nvCxnSpPr>
            <p:cNvPr id="349" name="Gerader Verbinder 348">
              <a:extLst>
                <a:ext uri="{FF2B5EF4-FFF2-40B4-BE49-F238E27FC236}">
                  <a16:creationId xmlns:a16="http://schemas.microsoft.com/office/drawing/2014/main" id="{27E7577E-033D-42B5-AA43-367F2077902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93013" y="2982376"/>
              <a:ext cx="9042" cy="1270561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6" name="Gerader Verbinder 125">
              <a:extLst>
                <a:ext uri="{FF2B5EF4-FFF2-40B4-BE49-F238E27FC236}">
                  <a16:creationId xmlns:a16="http://schemas.microsoft.com/office/drawing/2014/main" id="{7D78E4CF-6EE1-4EC2-8673-951C6D9FB9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5516" y="3924476"/>
              <a:ext cx="8658539" cy="16004"/>
            </a:xfrm>
            <a:prstGeom prst="line">
              <a:avLst/>
            </a:prstGeom>
            <a:noFill/>
            <a:ln>
              <a:noFill/>
            </a:ln>
          </p:spPr>
        </p:cxnSp>
        <p:cxnSp>
          <p:nvCxnSpPr>
            <p:cNvPr id="138" name="Gerader Verbinder 137">
              <a:extLst>
                <a:ext uri="{FF2B5EF4-FFF2-40B4-BE49-F238E27FC236}">
                  <a16:creationId xmlns:a16="http://schemas.microsoft.com/office/drawing/2014/main" id="{44C327A5-FD93-4966-A3C4-0D717BAE77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8724" y="3102407"/>
              <a:ext cx="8654069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Gerader Verbinder 152">
              <a:extLst>
                <a:ext uri="{FF2B5EF4-FFF2-40B4-BE49-F238E27FC236}">
                  <a16:creationId xmlns:a16="http://schemas.microsoft.com/office/drawing/2014/main" id="{D41BF547-DDA7-4792-9A92-21AA934905D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7427" y="4227934"/>
              <a:ext cx="8655366" cy="39245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" name="Gerader Verbinder 176">
              <a:extLst>
                <a:ext uri="{FF2B5EF4-FFF2-40B4-BE49-F238E27FC236}">
                  <a16:creationId xmlns:a16="http://schemas.microsoft.com/office/drawing/2014/main" id="{83D38FCC-CEA6-488F-8473-CEF7C02F4F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5516" y="3307690"/>
              <a:ext cx="8667277" cy="585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4" name="Textplatzhalter 3">
            <a:extLst>
              <a:ext uri="{FF2B5EF4-FFF2-40B4-BE49-F238E27FC236}">
                <a16:creationId xmlns:a16="http://schemas.microsoft.com/office/drawing/2014/main" id="{929C8B80-7BF9-4E84-860A-A564B7F1BF48}"/>
              </a:ext>
            </a:extLst>
          </p:cNvPr>
          <p:cNvSpPr txBox="1">
            <a:spLocks/>
          </p:cNvSpPr>
          <p:nvPr/>
        </p:nvSpPr>
        <p:spPr>
          <a:xfrm>
            <a:off x="246284" y="1231058"/>
            <a:ext cx="4463988" cy="41990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2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21468" indent="-121468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242935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0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364403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485870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</a:defRPr>
            </a:lvl6pPr>
            <a:lvl7pPr marL="1893780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236588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2579397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de-DE" sz="1800" dirty="0" err="1"/>
              <a:t>GLASFASER.professional</a:t>
            </a:r>
            <a:endParaRPr lang="de-DE" sz="1600" dirty="0"/>
          </a:p>
          <a:p>
            <a:pPr marL="285750" indent="-285750" defTabSz="914400">
              <a:buFont typeface="EnBW DIN Pro" panose="020B0504020101020102" pitchFamily="34" charset="0"/>
              <a:buChar char="»"/>
            </a:pPr>
            <a:endParaRPr lang="de-DE" b="0" kern="0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F5F2E6-0897-4907-BEBB-B2588679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374A9A"/>
                </a:solidFill>
              </a:rPr>
              <a:t>Kurz und knapp: </a:t>
            </a:r>
            <a:r>
              <a:rPr lang="de-DE" b="1" dirty="0" err="1">
                <a:solidFill>
                  <a:srgbClr val="374A9A"/>
                </a:solidFill>
              </a:rPr>
              <a:t>ComBusiness</a:t>
            </a:r>
            <a:r>
              <a:rPr lang="de-DE" b="1" dirty="0">
                <a:solidFill>
                  <a:srgbClr val="374A9A"/>
                </a:solidFill>
              </a:rPr>
              <a:t> </a:t>
            </a:r>
            <a:r>
              <a:rPr lang="de-DE" b="1" dirty="0" err="1">
                <a:solidFill>
                  <a:srgbClr val="374A9A"/>
                </a:solidFill>
              </a:rPr>
              <a:t>phone</a:t>
            </a:r>
            <a:endParaRPr lang="de-DE" b="1" dirty="0">
              <a:solidFill>
                <a:srgbClr val="374A9A"/>
              </a:solidFill>
            </a:endParaRP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5E8033C1-B210-2A48-96E6-C1B867BBA0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40697" t="19967" b="18956"/>
          <a:stretch/>
        </p:blipFill>
        <p:spPr>
          <a:xfrm>
            <a:off x="158116" y="1203598"/>
            <a:ext cx="5278623" cy="3624289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8A5351-2B9E-463E-AB90-21E23738AD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4771" y="1203598"/>
            <a:ext cx="3095701" cy="3624289"/>
          </a:xfrm>
          <a:noFill/>
        </p:spPr>
        <p:txBody>
          <a:bodyPr/>
          <a:lstStyle/>
          <a:p>
            <a:pPr lvl="2" defTabSz="685617">
              <a:spcBef>
                <a:spcPts val="450"/>
              </a:spcBef>
              <a:buClr>
                <a:srgbClr val="FF9900"/>
              </a:buClr>
            </a:pPr>
            <a:r>
              <a:rPr lang="de-DE" sz="1200" kern="1200" dirty="0">
                <a:solidFill>
                  <a:schemeClr val="tx1"/>
                </a:solidFill>
                <a:cs typeface="+mn-cs"/>
              </a:rPr>
              <a:t>Perfekte Ergänzung für Ihre individuelle Internetlösung</a:t>
            </a: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IP-basierter Telefonanschluss</a:t>
            </a: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Flatrate ins deutsche Festnetz</a:t>
            </a: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Vor-Ort-Installation inklusive</a:t>
            </a: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Hardware auf Leihbasis</a:t>
            </a: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Mitnahme Telefonnummern</a:t>
            </a: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2 bis 100 Sprachkanäle</a:t>
            </a:r>
          </a:p>
          <a:p>
            <a:pPr lvl="2" defTabSz="685617">
              <a:spcBef>
                <a:spcPts val="450"/>
              </a:spcBef>
              <a:buClr>
                <a:srgbClr val="FF9900"/>
              </a:buClr>
            </a:pPr>
            <a:r>
              <a:rPr lang="de-DE" sz="1200" kern="1200" dirty="0">
                <a:solidFill>
                  <a:schemeClr val="tx1"/>
                </a:solidFill>
                <a:cs typeface="+mn-cs"/>
              </a:rPr>
              <a:t>Auswahl aus mehreren Varianten</a:t>
            </a: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Mehrgeräteanschluss</a:t>
            </a:r>
            <a:endParaRPr lang="de-DE" sz="1000" kern="1200" dirty="0">
              <a:solidFill>
                <a:schemeClr val="tx1"/>
              </a:solidFill>
              <a:highlight>
                <a:srgbClr val="FFFF00"/>
              </a:highlight>
              <a:cs typeface="+mn-cs"/>
            </a:endParaRP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SIP-Trunk</a:t>
            </a:r>
          </a:p>
          <a:p>
            <a:pPr lvl="2" defTabSz="685617">
              <a:spcBef>
                <a:spcPts val="450"/>
              </a:spcBef>
              <a:buClr>
                <a:srgbClr val="FF9900"/>
              </a:buClr>
            </a:pPr>
            <a:r>
              <a:rPr lang="de-DE" sz="1200" kern="1200" dirty="0">
                <a:solidFill>
                  <a:schemeClr val="tx1"/>
                </a:solidFill>
                <a:cs typeface="+mn-cs"/>
              </a:rPr>
              <a:t>Zusatzoptionen machen flexibel</a:t>
            </a: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Erweiterungen der Rufnummern</a:t>
            </a: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Mobilfunk-Optionen</a:t>
            </a: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Europa-Minutenpakete</a:t>
            </a:r>
          </a:p>
          <a:p>
            <a:pPr lvl="3" defTabSz="685617"/>
            <a:r>
              <a:rPr lang="de-DE" sz="1000" kern="1200" dirty="0">
                <a:solidFill>
                  <a:schemeClr val="tx1"/>
                </a:solidFill>
                <a:cs typeface="+mn-cs"/>
              </a:rPr>
              <a:t>Flexibel buchbare Servicelevel</a:t>
            </a:r>
          </a:p>
        </p:txBody>
      </p:sp>
    </p:spTree>
    <p:extLst>
      <p:ext uri="{BB962C8B-B14F-4D97-AF65-F5344CB8AC3E}">
        <p14:creationId xmlns:p14="http://schemas.microsoft.com/office/powerpoint/2010/main" val="30347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151CABB-790A-4B8D-97B6-0F2080E9F5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151CABB-790A-4B8D-97B6-0F2080E9F5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1144" y="484393"/>
            <a:ext cx="7082375" cy="246221"/>
          </a:xfrm>
        </p:spPr>
        <p:txBody>
          <a:bodyPr vert="horz"/>
          <a:lstStyle/>
          <a:p>
            <a:r>
              <a:rPr lang="de-DE" dirty="0"/>
              <a:t>ComBusiness </a:t>
            </a:r>
            <a:r>
              <a:rPr lang="de-DE" dirty="0" err="1"/>
              <a:t>phone</a:t>
            </a:r>
            <a:r>
              <a:rPr lang="de-DE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5A6264-3223-4EEF-89A5-7F11385A8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17</a:t>
            </a:fld>
            <a:endParaRPr lang="de-DE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A46320DB-955E-3B90-1CDD-D3CD26D90289}"/>
              </a:ext>
            </a:extLst>
          </p:cNvPr>
          <p:cNvGraphicFramePr>
            <a:graphicFrameLocks noGrp="1"/>
          </p:cNvGraphicFramePr>
          <p:nvPr/>
        </p:nvGraphicFramePr>
        <p:xfrm>
          <a:off x="355551" y="1193692"/>
          <a:ext cx="3536780" cy="14072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536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2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>
                          <a:solidFill>
                            <a:schemeClr val="bg1"/>
                          </a:solidFill>
                        </a:rPr>
                        <a:t>Mehrgeräteanschluss</a:t>
                      </a:r>
                      <a:endParaRPr lang="de-DE" sz="1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0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2-8 Sprachkanäle</a:t>
                      </a: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504995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Rufnummern inklusive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79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weitere Optionen verfügbar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715374"/>
                  </a:ext>
                </a:extLst>
              </a:tr>
              <a:tr h="254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Preis monatlich 9,90 - 53,60 €</a:t>
                      </a: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7870563"/>
                  </a:ext>
                </a:extLst>
              </a:tr>
            </a:tbl>
          </a:graphicData>
        </a:graphic>
      </p:graphicFrame>
      <p:sp>
        <p:nvSpPr>
          <p:cNvPr id="29" name="Rechteck 28">
            <a:extLst>
              <a:ext uri="{FF2B5EF4-FFF2-40B4-BE49-F238E27FC236}">
                <a16:creationId xmlns:a16="http://schemas.microsoft.com/office/drawing/2014/main" id="{382FD91A-97FA-D5D7-D8D0-CF9FE4D285BC}"/>
              </a:ext>
            </a:extLst>
          </p:cNvPr>
          <p:cNvSpPr/>
          <p:nvPr/>
        </p:nvSpPr>
        <p:spPr>
          <a:xfrm>
            <a:off x="4499992" y="4217934"/>
            <a:ext cx="2717503" cy="17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60" dirty="0">
                <a:latin typeface="+mj-lt"/>
                <a:ea typeface="Calibri" panose="020F0502020204030204" pitchFamily="34" charset="0"/>
              </a:rPr>
              <a:t>Alle Preise verstehen sich zzgl. </a:t>
            </a:r>
            <a:r>
              <a:rPr lang="de-DE" sz="563" dirty="0">
                <a:latin typeface="+mj-lt"/>
                <a:cs typeface="EnBW DIN Pro"/>
                <a:sym typeface="EnBW DIN Pro"/>
              </a:rPr>
              <a:t>der</a:t>
            </a:r>
            <a:r>
              <a:rPr lang="de-DE" sz="560" dirty="0">
                <a:latin typeface="+mj-lt"/>
                <a:ea typeface="Calibri" panose="020F0502020204030204" pitchFamily="34" charset="0"/>
              </a:rPr>
              <a:t> gesetzlich geltenden Umsatzsteuer.</a:t>
            </a:r>
            <a:endParaRPr lang="de-DE" sz="560" dirty="0">
              <a:latin typeface="+mj-lt"/>
            </a:endParaRPr>
          </a:p>
        </p:txBody>
      </p:sp>
      <p:graphicFrame>
        <p:nvGraphicFramePr>
          <p:cNvPr id="32" name="Tabelle 31">
            <a:extLst>
              <a:ext uri="{FF2B5EF4-FFF2-40B4-BE49-F238E27FC236}">
                <a16:creationId xmlns:a16="http://schemas.microsoft.com/office/drawing/2014/main" id="{DB85F9DF-A0FB-C555-ABFD-05A87AB92F13}"/>
              </a:ext>
            </a:extLst>
          </p:cNvPr>
          <p:cNvGraphicFramePr>
            <a:graphicFrameLocks noGrp="1"/>
          </p:cNvGraphicFramePr>
          <p:nvPr/>
        </p:nvGraphicFramePr>
        <p:xfrm>
          <a:off x="4570400" y="2709540"/>
          <a:ext cx="3536780" cy="14072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536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2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 err="1">
                          <a:solidFill>
                            <a:schemeClr val="bg1"/>
                          </a:solidFill>
                          <a:effectLst/>
                        </a:rPr>
                        <a:t>ComBusiness</a:t>
                      </a:r>
                      <a:r>
                        <a:rPr lang="de-DE" sz="1000" kern="1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de-DE" sz="1000" kern="1200" dirty="0" err="1">
                          <a:solidFill>
                            <a:schemeClr val="bg1"/>
                          </a:solidFill>
                          <a:effectLst/>
                        </a:rPr>
                        <a:t>phone</a:t>
                      </a:r>
                      <a:r>
                        <a:rPr lang="de-DE" sz="1000" kern="1200" dirty="0">
                          <a:solidFill>
                            <a:schemeClr val="bg1"/>
                          </a:solidFill>
                          <a:effectLst/>
                        </a:rPr>
                        <a:t> (SIP-Trunk)</a:t>
                      </a:r>
                      <a:endParaRPr lang="de-DE" sz="10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0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4-100 Sprachkanäle</a:t>
                      </a: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504995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Rufnummern inklusive mit Zentrale und Durchwahlbereichen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79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weitere Optionen verfügbar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715374"/>
                  </a:ext>
                </a:extLst>
              </a:tr>
              <a:tr h="254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Preis monatlich 45,90 - 614,90 €</a:t>
                      </a: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7870563"/>
                  </a:ext>
                </a:extLst>
              </a:tr>
            </a:tbl>
          </a:graphicData>
        </a:graphic>
      </p:graphicFrame>
      <p:graphicFrame>
        <p:nvGraphicFramePr>
          <p:cNvPr id="33" name="Tabelle 32">
            <a:extLst>
              <a:ext uri="{FF2B5EF4-FFF2-40B4-BE49-F238E27FC236}">
                <a16:creationId xmlns:a16="http://schemas.microsoft.com/office/drawing/2014/main" id="{EDF81C2A-1C47-B9EA-B78F-5E259308F7B8}"/>
              </a:ext>
            </a:extLst>
          </p:cNvPr>
          <p:cNvGraphicFramePr>
            <a:graphicFrameLocks noGrp="1"/>
          </p:cNvGraphicFramePr>
          <p:nvPr/>
        </p:nvGraphicFramePr>
        <p:xfrm>
          <a:off x="351144" y="2715766"/>
          <a:ext cx="3536780" cy="14072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536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2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>
                          <a:solidFill>
                            <a:schemeClr val="bg1"/>
                          </a:solidFill>
                        </a:rPr>
                        <a:t>Anlagenanschluss</a:t>
                      </a:r>
                      <a:endParaRPr lang="de-DE" sz="1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0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2-8 Sprachkanäle</a:t>
                      </a: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504995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Rufnummern inklusive mit Zentrale und Durchwahlbereichen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79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weitere Optionen verfügbar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715374"/>
                  </a:ext>
                </a:extLst>
              </a:tr>
              <a:tr h="254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Preis monatlich 19,90 - 64,60 €</a:t>
                      </a: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7870563"/>
                  </a:ext>
                </a:extLst>
              </a:tr>
            </a:tbl>
          </a:graphicData>
        </a:graphic>
      </p:graphicFrame>
      <p:graphicFrame>
        <p:nvGraphicFramePr>
          <p:cNvPr id="34" name="Tabelle 33">
            <a:extLst>
              <a:ext uri="{FF2B5EF4-FFF2-40B4-BE49-F238E27FC236}">
                <a16:creationId xmlns:a16="http://schemas.microsoft.com/office/drawing/2014/main" id="{BB99C773-B2ED-1209-C7C3-0F67BE525F05}"/>
              </a:ext>
            </a:extLst>
          </p:cNvPr>
          <p:cNvGraphicFramePr>
            <a:graphicFrameLocks noGrp="1"/>
          </p:cNvGraphicFramePr>
          <p:nvPr/>
        </p:nvGraphicFramePr>
        <p:xfrm>
          <a:off x="4572000" y="1193692"/>
          <a:ext cx="3536780" cy="14072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536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2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ComBusiness </a:t>
                      </a:r>
                      <a:r>
                        <a:rPr lang="de-DE" sz="1000" dirty="0" err="1">
                          <a:solidFill>
                            <a:schemeClr val="bg1"/>
                          </a:solidFill>
                        </a:rPr>
                        <a:t>phone</a:t>
                      </a:r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 (Anlagenanschluss S2M)</a:t>
                      </a:r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0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30-60 Sprachkanäle</a:t>
                      </a: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504995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Rufnummern inklusive mit Zentrale und Durchwahlbereichen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79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weitere Optionen verfügbar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715374"/>
                  </a:ext>
                </a:extLst>
              </a:tr>
              <a:tr h="254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Preis monatlich 249,00 – 489,00 €</a:t>
                      </a: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7870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01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151CABB-790A-4B8D-97B6-0F2080E9F5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92" imgH="591" progId="TCLayout.ActiveDocument.1">
                  <p:embed/>
                </p:oleObj>
              </mc:Choice>
              <mc:Fallback>
                <p:oleObj name="think-cell Folie" r:id="rId4" imgW="592" imgH="591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151CABB-790A-4B8D-97B6-0F2080E9F5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1144" y="361282"/>
            <a:ext cx="7082375" cy="492443"/>
          </a:xfrm>
        </p:spPr>
        <p:txBody>
          <a:bodyPr vert="horz"/>
          <a:lstStyle/>
          <a:p>
            <a:r>
              <a:rPr lang="de-DE" dirty="0"/>
              <a:t>ComBusiness </a:t>
            </a:r>
            <a:r>
              <a:rPr lang="de-DE" dirty="0" err="1"/>
              <a:t>phone</a:t>
            </a:r>
            <a:br>
              <a:rPr lang="de-DE" dirty="0"/>
            </a:br>
            <a:r>
              <a:rPr lang="de-DE" dirty="0"/>
              <a:t>Zusatzoptionen </a:t>
            </a:r>
          </a:p>
        </p:txBody>
      </p:sp>
      <p:graphicFrame>
        <p:nvGraphicFramePr>
          <p:cNvPr id="67" name="Tabelle 66"/>
          <p:cNvGraphicFramePr>
            <a:graphicFrameLocks noGrp="1"/>
          </p:cNvGraphicFramePr>
          <p:nvPr/>
        </p:nvGraphicFramePr>
        <p:xfrm>
          <a:off x="4561351" y="1959682"/>
          <a:ext cx="3536780" cy="163170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52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3901366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bg1"/>
                          </a:solidFill>
                          <a:effectLst/>
                        </a:rPr>
                        <a:t>Optionen</a:t>
                      </a:r>
                      <a:endParaRPr lang="de-DE" sz="10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effectLst/>
                        </a:rPr>
                        <a:t>Erweiterung auf bis zu 10 Rufnummern</a:t>
                      </a:r>
                      <a:r>
                        <a:rPr lang="de-DE" sz="800" kern="0" baseline="30000" dirty="0">
                          <a:effectLst/>
                        </a:rPr>
                        <a:t>2</a:t>
                      </a:r>
                      <a:endParaRPr lang="de-DE" sz="800" dirty="0">
                        <a:solidFill>
                          <a:schemeClr val="tx1"/>
                        </a:solidFill>
                        <a:ea typeface="Times New Roman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800" dirty="0"/>
                        <a:t>monatlich</a:t>
                      </a:r>
                      <a:endParaRPr lang="de-DE" sz="800" b="0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800" dirty="0"/>
                        <a:t>2,59 €</a:t>
                      </a:r>
                      <a:endParaRPr lang="de-DE" sz="800" b="1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effectLst/>
                        </a:rPr>
                        <a:t>Erweiterung Rufnummernblock bis 99</a:t>
                      </a:r>
                      <a:r>
                        <a:rPr lang="de-DE" sz="800" kern="0" baseline="30000" dirty="0">
                          <a:effectLst/>
                        </a:rPr>
                        <a:t>3</a:t>
                      </a:r>
                      <a:endParaRPr lang="de-DE" sz="800" dirty="0">
                        <a:solidFill>
                          <a:schemeClr val="tx1"/>
                        </a:solidFill>
                        <a:ea typeface="Times New Roman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6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monatlich</a:t>
                      </a:r>
                    </a:p>
                    <a:p>
                      <a:pPr algn="r"/>
                      <a:endParaRPr lang="de-DE" sz="800" b="1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800" dirty="0"/>
                        <a:t>4,20 €</a:t>
                      </a:r>
                      <a:endParaRPr lang="de-DE" sz="800" b="1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effectLst/>
                        </a:rPr>
                        <a:t>Erweiterung Rufnummernblock bis 999</a:t>
                      </a:r>
                      <a:r>
                        <a:rPr lang="de-DE" sz="800" kern="0" baseline="30000" dirty="0">
                          <a:effectLst/>
                        </a:rPr>
                        <a:t>4</a:t>
                      </a:r>
                      <a:endParaRPr lang="de-DE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6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monatlich</a:t>
                      </a:r>
                    </a:p>
                    <a:p>
                      <a:pPr algn="r"/>
                      <a:endParaRPr lang="de-DE" sz="800" b="1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800" dirty="0"/>
                        <a:t>39,90 €</a:t>
                      </a:r>
                      <a:endParaRPr lang="de-DE" sz="800" b="1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1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effectLst/>
                        </a:rPr>
                        <a:t>Faxdienst pro Rufnummer</a:t>
                      </a:r>
                      <a:endParaRPr lang="de-DE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6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monatlich</a:t>
                      </a:r>
                      <a:endParaRPr lang="de-DE" sz="800" b="0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800" dirty="0"/>
                        <a:t>4,90 €</a:t>
                      </a:r>
                      <a:endParaRPr lang="de-DE" sz="800" b="1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effectLst/>
                        </a:rPr>
                        <a:t>Clip-no-Screening</a:t>
                      </a:r>
                      <a:r>
                        <a:rPr lang="de-DE" sz="800" kern="0" baseline="30000" dirty="0">
                          <a:effectLst/>
                        </a:rPr>
                        <a:t>5</a:t>
                      </a:r>
                      <a:endParaRPr lang="de-DE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6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0" dirty="0"/>
                        <a:t>einmalig</a:t>
                      </a: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6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198,00 €</a:t>
                      </a:r>
                      <a:endParaRPr lang="de-DE" sz="800" b="1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348444"/>
                  </a:ext>
                </a:extLst>
              </a:tr>
            </a:tbl>
          </a:graphicData>
        </a:graphic>
      </p:graphicFrame>
      <p:graphicFrame>
        <p:nvGraphicFramePr>
          <p:cNvPr id="68" name="Tabelle 67"/>
          <p:cNvGraphicFramePr>
            <a:graphicFrameLocks noGrp="1"/>
          </p:cNvGraphicFramePr>
          <p:nvPr/>
        </p:nvGraphicFramePr>
        <p:xfrm>
          <a:off x="4561351" y="1198317"/>
          <a:ext cx="3543005" cy="5710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2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156898525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bg1"/>
                          </a:solidFill>
                          <a:effectLst/>
                        </a:rPr>
                        <a:t>Virtuelle Rufumleitung</a:t>
                      </a:r>
                      <a:endParaRPr lang="de-DE" sz="10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2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effectLst/>
                        </a:rPr>
                        <a:t>Maximal drei Rufnummern</a:t>
                      </a:r>
                      <a:r>
                        <a:rPr lang="de-DE" sz="800" kern="0" baseline="30000" dirty="0">
                          <a:effectLst/>
                        </a:rPr>
                        <a:t>1</a:t>
                      </a:r>
                      <a:endParaRPr lang="de-DE" sz="800" dirty="0">
                        <a:solidFill>
                          <a:schemeClr val="tx1"/>
                        </a:solidFill>
                        <a:ea typeface="Times New Roman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monatlich</a:t>
                      </a:r>
                      <a:endParaRPr lang="de-DE" sz="800" b="0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800" dirty="0"/>
                        <a:t>4,90 €</a:t>
                      </a:r>
                      <a:endParaRPr lang="de-DE" sz="800" b="1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platzhalter 2"/>
          <p:cNvSpPr txBox="1">
            <a:spLocks/>
          </p:cNvSpPr>
          <p:nvPr/>
        </p:nvSpPr>
        <p:spPr bwMode="auto">
          <a:xfrm>
            <a:off x="4561351" y="3735741"/>
            <a:ext cx="4547153" cy="83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50000"/>
              </a:lnSpc>
            </a:pPr>
            <a:r>
              <a:rPr lang="de-DE" sz="563" b="0" kern="0" baseline="30000" dirty="0">
                <a:solidFill>
                  <a:schemeClr val="tx1"/>
                </a:solidFill>
              </a:rPr>
              <a:t>1 </a:t>
            </a:r>
            <a:r>
              <a:rPr lang="de-DE" sz="563" b="0" dirty="0">
                <a:solidFill>
                  <a:schemeClr val="tx1"/>
                </a:solidFill>
              </a:rPr>
              <a:t>Sofortige Umleitung eines ankommenden Telefongespräches auf eine festgelegte Festnetzrufnummer der NetCom BW.</a:t>
            </a:r>
          </a:p>
          <a:p>
            <a:pPr>
              <a:lnSpc>
                <a:spcPct val="50000"/>
              </a:lnSpc>
            </a:pPr>
            <a:r>
              <a:rPr lang="de-DE" sz="563" b="0" kern="0" baseline="30000" dirty="0">
                <a:solidFill>
                  <a:schemeClr val="tx1"/>
                </a:solidFill>
              </a:rPr>
              <a:t>2</a:t>
            </a:r>
            <a:r>
              <a:rPr lang="de-DE" sz="563" b="0" dirty="0">
                <a:solidFill>
                  <a:schemeClr val="tx1"/>
                </a:solidFill>
              </a:rPr>
              <a:t> Pro Mehrgeräteanschluss.</a:t>
            </a:r>
          </a:p>
          <a:p>
            <a:pPr>
              <a:lnSpc>
                <a:spcPct val="50000"/>
              </a:lnSpc>
            </a:pPr>
            <a:r>
              <a:rPr lang="de-DE" sz="563" b="0" kern="0" baseline="30000" dirty="0">
                <a:solidFill>
                  <a:schemeClr val="tx1"/>
                </a:solidFill>
              </a:rPr>
              <a:t>3 </a:t>
            </a:r>
            <a:r>
              <a:rPr lang="de-DE" sz="563" b="0" dirty="0">
                <a:solidFill>
                  <a:schemeClr val="tx1"/>
                </a:solidFill>
              </a:rPr>
              <a:t>Pro Anlagenanschluss und SIP-Trunk. Bei 8 Sprachkanälen ist der maximale Rufnummernblock bereits enthalten. Durchgängige</a:t>
            </a:r>
          </a:p>
          <a:p>
            <a:pPr>
              <a:lnSpc>
                <a:spcPct val="50000"/>
              </a:lnSpc>
            </a:pPr>
            <a:r>
              <a:rPr lang="de-DE" sz="563" b="0" dirty="0">
                <a:solidFill>
                  <a:schemeClr val="tx1"/>
                </a:solidFill>
              </a:rPr>
              <a:t> Rufnummernfolge kann nicht zugesich­­­ert werden.</a:t>
            </a:r>
          </a:p>
          <a:p>
            <a:pPr>
              <a:lnSpc>
                <a:spcPct val="50000"/>
              </a:lnSpc>
            </a:pPr>
            <a:r>
              <a:rPr lang="de-DE" sz="600" b="0" kern="0" baseline="30000" dirty="0">
                <a:solidFill>
                  <a:schemeClr val="tx1"/>
                </a:solidFill>
              </a:rPr>
              <a:t>4 </a:t>
            </a:r>
            <a:r>
              <a:rPr lang="de-DE" sz="563" b="0" dirty="0">
                <a:solidFill>
                  <a:schemeClr val="tx1"/>
                </a:solidFill>
              </a:rPr>
              <a:t>Buchbar bei ComBusiness </a:t>
            </a:r>
            <a:r>
              <a:rPr lang="de-DE" sz="563" b="0" dirty="0" err="1">
                <a:solidFill>
                  <a:schemeClr val="tx1"/>
                </a:solidFill>
              </a:rPr>
              <a:t>phone</a:t>
            </a:r>
            <a:r>
              <a:rPr lang="de-DE" sz="563" b="0" dirty="0">
                <a:solidFill>
                  <a:schemeClr val="tx1"/>
                </a:solidFill>
              </a:rPr>
              <a:t> (Anlagenanschluss S2M) und ComBusiness </a:t>
            </a:r>
            <a:r>
              <a:rPr lang="de-DE" sz="563" b="0" dirty="0" err="1">
                <a:solidFill>
                  <a:schemeClr val="tx1"/>
                </a:solidFill>
              </a:rPr>
              <a:t>phone</a:t>
            </a:r>
            <a:r>
              <a:rPr lang="de-DE" sz="563" b="0" dirty="0">
                <a:solidFill>
                  <a:schemeClr val="tx1"/>
                </a:solidFill>
              </a:rPr>
              <a:t> (SIP-Trunk) ab 30 Sprachkanälen. Durchgängige</a:t>
            </a:r>
          </a:p>
          <a:p>
            <a:pPr>
              <a:lnSpc>
                <a:spcPct val="50000"/>
              </a:lnSpc>
            </a:pPr>
            <a:r>
              <a:rPr lang="de-DE" sz="563" b="0" dirty="0">
                <a:solidFill>
                  <a:schemeClr val="tx1"/>
                </a:solidFill>
              </a:rPr>
              <a:t> Rufnummernfolge kann nicht zugesichert werden.</a:t>
            </a:r>
          </a:p>
          <a:p>
            <a:pPr>
              <a:lnSpc>
                <a:spcPct val="50000"/>
              </a:lnSpc>
            </a:pPr>
            <a:r>
              <a:rPr lang="de-DE" sz="600" b="0" kern="0" baseline="30000" dirty="0">
                <a:solidFill>
                  <a:schemeClr val="tx1"/>
                </a:solidFill>
              </a:rPr>
              <a:t>5 </a:t>
            </a:r>
            <a:r>
              <a:rPr lang="de-DE" sz="563" b="0" dirty="0">
                <a:solidFill>
                  <a:schemeClr val="tx1"/>
                </a:solidFill>
              </a:rPr>
              <a:t>Buchbar mit </a:t>
            </a:r>
            <a:r>
              <a:rPr lang="de-DE" sz="563" b="0" dirty="0" err="1">
                <a:solidFill>
                  <a:schemeClr val="tx1"/>
                </a:solidFill>
              </a:rPr>
              <a:t>ComBusiness</a:t>
            </a:r>
            <a:r>
              <a:rPr lang="de-DE" sz="563" b="0" dirty="0">
                <a:solidFill>
                  <a:schemeClr val="tx1"/>
                </a:solidFill>
              </a:rPr>
              <a:t> </a:t>
            </a:r>
            <a:r>
              <a:rPr lang="de-DE" sz="563" b="0" dirty="0" err="1">
                <a:solidFill>
                  <a:schemeClr val="tx1"/>
                </a:solidFill>
              </a:rPr>
              <a:t>phone</a:t>
            </a:r>
            <a:r>
              <a:rPr lang="de-DE" sz="563" b="0" dirty="0">
                <a:solidFill>
                  <a:schemeClr val="tx1"/>
                </a:solidFill>
              </a:rPr>
              <a:t> Tarifen außer </a:t>
            </a:r>
            <a:r>
              <a:rPr lang="de-DE" sz="563" b="0" dirty="0" err="1">
                <a:solidFill>
                  <a:schemeClr val="tx1"/>
                </a:solidFill>
              </a:rPr>
              <a:t>ComBusiness</a:t>
            </a:r>
            <a:r>
              <a:rPr lang="de-DE" sz="563" b="0" dirty="0">
                <a:solidFill>
                  <a:schemeClr val="tx1"/>
                </a:solidFill>
              </a:rPr>
              <a:t> </a:t>
            </a:r>
            <a:r>
              <a:rPr lang="de-DE" sz="563" b="0" dirty="0" err="1">
                <a:solidFill>
                  <a:schemeClr val="tx1"/>
                </a:solidFill>
              </a:rPr>
              <a:t>phone</a:t>
            </a:r>
            <a:r>
              <a:rPr lang="de-DE" sz="563" b="0" dirty="0">
                <a:solidFill>
                  <a:schemeClr val="tx1"/>
                </a:solidFill>
              </a:rPr>
              <a:t> (Mehrgeräteanschluss) mit 2 Sprachkanälen.</a:t>
            </a:r>
          </a:p>
          <a:p>
            <a:endParaRPr lang="de-DE" sz="563" b="0" dirty="0"/>
          </a:p>
          <a:p>
            <a:endParaRPr lang="de-DE" sz="563" b="0" dirty="0"/>
          </a:p>
          <a:p>
            <a:endParaRPr lang="de-DE" sz="563" b="0" dirty="0"/>
          </a:p>
          <a:p>
            <a:endParaRPr lang="de-DE" sz="563" b="0" dirty="0"/>
          </a:p>
          <a:p>
            <a:endParaRPr lang="de-DE" sz="563" b="0" dirty="0"/>
          </a:p>
          <a:p>
            <a:endParaRPr lang="de-DE" sz="1200" kern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5A6264-3223-4EEF-89A5-7F11385A8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t>18</a:t>
            </a:fld>
            <a:endParaRPr lang="de-DE" dirty="0"/>
          </a:p>
        </p:txBody>
      </p:sp>
      <p:graphicFrame>
        <p:nvGraphicFramePr>
          <p:cNvPr id="26" name="Tabelle 25">
            <a:extLst>
              <a:ext uri="{FF2B5EF4-FFF2-40B4-BE49-F238E27FC236}">
                <a16:creationId xmlns:a16="http://schemas.microsoft.com/office/drawing/2014/main" id="{B1413205-2B57-7CDA-B95A-20BFF4BE4E15}"/>
              </a:ext>
            </a:extLst>
          </p:cNvPr>
          <p:cNvGraphicFramePr>
            <a:graphicFrameLocks noGrp="1"/>
          </p:cNvGraphicFramePr>
          <p:nvPr/>
        </p:nvGraphicFramePr>
        <p:xfrm>
          <a:off x="399565" y="1198317"/>
          <a:ext cx="3543005" cy="8793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2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685">
                  <a:extLst>
                    <a:ext uri="{9D8B030D-6E8A-4147-A177-3AD203B41FA5}">
                      <a16:colId xmlns:a16="http://schemas.microsoft.com/office/drawing/2014/main" val="1568985258"/>
                    </a:ext>
                  </a:extLst>
                </a:gridCol>
                <a:gridCol w="796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bg1"/>
                          </a:solidFill>
                          <a:effectLst/>
                        </a:rPr>
                        <a:t>Mobilfunk</a:t>
                      </a:r>
                      <a:endParaRPr lang="de-DE" sz="10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2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a typeface="Times New Roman"/>
                        </a:rPr>
                        <a:t>Flatrate auf alle Sprachkanäle</a:t>
                      </a: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Monatlich ne Sprachkanal</a:t>
                      </a:r>
                      <a:endParaRPr lang="de-DE" sz="800" b="0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800" dirty="0"/>
                        <a:t>9,00 €</a:t>
                      </a:r>
                      <a:endParaRPr lang="de-DE" sz="800" b="1" dirty="0"/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2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effectLst/>
                        </a:rPr>
                        <a:t>Minutenpaket</a:t>
                      </a:r>
                      <a:r>
                        <a:rPr lang="de-DE" sz="800" kern="0" baseline="30000" dirty="0">
                          <a:effectLst/>
                        </a:rPr>
                        <a:t>1  </a:t>
                      </a:r>
                      <a:r>
                        <a:rPr lang="de-DE" sz="800" b="0" dirty="0"/>
                        <a:t>120-15.000 Minuten</a:t>
                      </a: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b="0" dirty="0"/>
                        <a:t>monatlich</a:t>
                      </a: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6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5,90 - 693,90 €</a:t>
                      </a:r>
                    </a:p>
                    <a:p>
                      <a:pPr marL="0" algn="r" defTabSz="685617" rtl="0" eaLnBrk="1" latinLnBrk="0" hangingPunct="1"/>
                      <a:endParaRPr lang="de-DE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9386291"/>
                  </a:ext>
                </a:extLst>
              </a:tr>
            </a:tbl>
          </a:graphicData>
        </a:graphic>
      </p:graphicFrame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4C4F03BD-AB1F-D4F9-F5DC-10359F9A7962}"/>
              </a:ext>
            </a:extLst>
          </p:cNvPr>
          <p:cNvSpPr txBox="1">
            <a:spLocks/>
          </p:cNvSpPr>
          <p:nvPr/>
        </p:nvSpPr>
        <p:spPr bwMode="auto">
          <a:xfrm>
            <a:off x="385349" y="2834076"/>
            <a:ext cx="4026620" cy="49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50000"/>
              </a:lnSpc>
            </a:pPr>
            <a:r>
              <a:rPr lang="de-DE" sz="563" b="0" kern="0" baseline="30000" dirty="0">
                <a:solidFill>
                  <a:schemeClr val="tx1"/>
                </a:solidFill>
              </a:rPr>
              <a:t>1 </a:t>
            </a:r>
            <a:r>
              <a:rPr lang="de-DE" sz="563" b="0" dirty="0">
                <a:solidFill>
                  <a:schemeClr val="tx1"/>
                </a:solidFill>
              </a:rPr>
              <a:t>Enthalten ist die Mobilfunktelefonie in alle deutsche Mobilfunknetze.</a:t>
            </a:r>
          </a:p>
          <a:p>
            <a:pPr>
              <a:lnSpc>
                <a:spcPct val="50000"/>
              </a:lnSpc>
            </a:pPr>
            <a:r>
              <a:rPr lang="de-DE" sz="563" b="0" kern="0" baseline="30000" dirty="0">
                <a:solidFill>
                  <a:schemeClr val="tx1"/>
                </a:solidFill>
              </a:rPr>
              <a:t>2</a:t>
            </a:r>
            <a:r>
              <a:rPr lang="de-DE" sz="563" b="0" dirty="0">
                <a:solidFill>
                  <a:schemeClr val="tx1"/>
                </a:solidFill>
              </a:rPr>
              <a:t> Enthalten ist die Festnetztelefonie in folgende Länder: Belgien, Dänemark, Estland, Frankreich, Griechenland,</a:t>
            </a:r>
          </a:p>
          <a:p>
            <a:pPr>
              <a:lnSpc>
                <a:spcPct val="50000"/>
              </a:lnSpc>
            </a:pPr>
            <a:r>
              <a:rPr lang="de-DE" sz="563" b="0" dirty="0">
                <a:solidFill>
                  <a:schemeClr val="tx1"/>
                </a:solidFill>
              </a:rPr>
              <a:t> Großbritannien, Irland, Italien, Luxemburg, Niederlande, Österreich, Polen,</a:t>
            </a:r>
          </a:p>
          <a:p>
            <a:pPr>
              <a:lnSpc>
                <a:spcPct val="50000"/>
              </a:lnSpc>
            </a:pPr>
            <a:r>
              <a:rPr lang="de-DE" sz="563" b="0" dirty="0">
                <a:solidFill>
                  <a:schemeClr val="tx1"/>
                </a:solidFill>
              </a:rPr>
              <a:t> Portugal, Schweden, Schweiz, Spanien, Tschechien und Ungarn. Alle weiteren Verbindungsentgelte entnehmen Sie der</a:t>
            </a:r>
          </a:p>
          <a:p>
            <a:pPr>
              <a:lnSpc>
                <a:spcPct val="50000"/>
              </a:lnSpc>
            </a:pPr>
            <a:r>
              <a:rPr lang="de-DE" sz="563" b="0" dirty="0">
                <a:solidFill>
                  <a:schemeClr val="tx1"/>
                </a:solidFill>
              </a:rPr>
              <a:t> Preisliste Telefonie.</a:t>
            </a:r>
          </a:p>
          <a:p>
            <a:endParaRPr lang="de-DE" sz="563" b="0" dirty="0"/>
          </a:p>
          <a:p>
            <a:endParaRPr lang="de-DE" sz="563" b="0" dirty="0"/>
          </a:p>
          <a:p>
            <a:endParaRPr lang="de-DE" sz="563" b="0" dirty="0"/>
          </a:p>
          <a:p>
            <a:endParaRPr lang="de-DE" sz="563" b="0" dirty="0"/>
          </a:p>
          <a:p>
            <a:endParaRPr lang="de-DE" sz="563" b="0" dirty="0"/>
          </a:p>
          <a:p>
            <a:endParaRPr lang="de-DE" sz="1200" kern="0" dirty="0"/>
          </a:p>
        </p:txBody>
      </p:sp>
      <p:graphicFrame>
        <p:nvGraphicFramePr>
          <p:cNvPr id="28" name="Tabelle 27">
            <a:extLst>
              <a:ext uri="{FF2B5EF4-FFF2-40B4-BE49-F238E27FC236}">
                <a16:creationId xmlns:a16="http://schemas.microsoft.com/office/drawing/2014/main" id="{C10719DB-F5DE-4B7F-8008-EDFF2C781F2B}"/>
              </a:ext>
            </a:extLst>
          </p:cNvPr>
          <p:cNvGraphicFramePr>
            <a:graphicFrameLocks noGrp="1"/>
          </p:cNvGraphicFramePr>
          <p:nvPr/>
        </p:nvGraphicFramePr>
        <p:xfrm>
          <a:off x="386643" y="2150781"/>
          <a:ext cx="3543005" cy="5710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2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685">
                  <a:extLst>
                    <a:ext uri="{9D8B030D-6E8A-4147-A177-3AD203B41FA5}">
                      <a16:colId xmlns:a16="http://schemas.microsoft.com/office/drawing/2014/main" val="1568985258"/>
                    </a:ext>
                  </a:extLst>
                </a:gridCol>
                <a:gridCol w="796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8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bg1"/>
                          </a:solidFill>
                          <a:effectLst/>
                        </a:rPr>
                        <a:t>Europa</a:t>
                      </a:r>
                      <a:endParaRPr lang="de-DE" sz="10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32065" marR="32065" marT="32065" marB="32065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2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kern="1200" dirty="0">
                          <a:effectLst/>
                        </a:rPr>
                        <a:t>Minutenpaket</a:t>
                      </a:r>
                      <a:r>
                        <a:rPr lang="de-DE" sz="800" kern="0" baseline="30000" dirty="0">
                          <a:effectLst/>
                        </a:rPr>
                        <a:t>2  </a:t>
                      </a:r>
                      <a:r>
                        <a:rPr lang="de-DE" sz="800" b="0" dirty="0"/>
                        <a:t>120-15.000 Minuten</a:t>
                      </a:r>
                      <a:endParaRPr lang="de-DE" sz="800" dirty="0">
                        <a:solidFill>
                          <a:schemeClr val="tx1"/>
                        </a:solidFill>
                        <a:ea typeface="Times New Roman"/>
                      </a:endParaRPr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800" dirty="0"/>
                        <a:t>Monatlich ne Sprachkanal</a:t>
                      </a:r>
                      <a:endParaRPr lang="de-DE" sz="800" b="0" dirty="0"/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800" dirty="0"/>
                        <a:t>9,00 €</a:t>
                      </a:r>
                      <a:endParaRPr lang="de-DE" sz="800" b="1" dirty="0"/>
                    </a:p>
                  </a:txBody>
                  <a:tcPr marL="32065" marR="32065" marT="32065" marB="32065" anchor="ctr">
                    <a:lnT w="12700" cmpd="sng"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Rechteck 28">
            <a:extLst>
              <a:ext uri="{FF2B5EF4-FFF2-40B4-BE49-F238E27FC236}">
                <a16:creationId xmlns:a16="http://schemas.microsoft.com/office/drawing/2014/main" id="{382FD91A-97FA-D5D7-D8D0-CF9FE4D285BC}"/>
              </a:ext>
            </a:extLst>
          </p:cNvPr>
          <p:cNvSpPr/>
          <p:nvPr/>
        </p:nvSpPr>
        <p:spPr>
          <a:xfrm>
            <a:off x="4499992" y="4660321"/>
            <a:ext cx="2717503" cy="17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60" dirty="0">
                <a:latin typeface="+mj-lt"/>
                <a:ea typeface="Calibri" panose="020F0502020204030204" pitchFamily="34" charset="0"/>
              </a:rPr>
              <a:t>Alle Preise verstehen sich zzgl. </a:t>
            </a:r>
            <a:r>
              <a:rPr lang="de-DE" sz="563" dirty="0">
                <a:latin typeface="+mj-lt"/>
                <a:cs typeface="EnBW DIN Pro"/>
                <a:sym typeface="EnBW DIN Pro"/>
              </a:rPr>
              <a:t>der</a:t>
            </a:r>
            <a:r>
              <a:rPr lang="de-DE" sz="560" dirty="0">
                <a:latin typeface="+mj-lt"/>
                <a:ea typeface="Calibri" panose="020F0502020204030204" pitchFamily="34" charset="0"/>
              </a:rPr>
              <a:t> gesetzlich geltenden Umsatzsteuer.</a:t>
            </a:r>
            <a:endParaRPr lang="de-DE" sz="56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8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 descr="Ein Bild, das Pinsel, Werkzeug enthält.&#10;&#10;Automatisch generierte Beschreibung">
            <a:extLst>
              <a:ext uri="{FF2B5EF4-FFF2-40B4-BE49-F238E27FC236}">
                <a16:creationId xmlns:a16="http://schemas.microsoft.com/office/drawing/2014/main" id="{F0AADA1D-A6F2-4DFA-9E81-F1AA7C8D98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05" b="-104"/>
          <a:stretch/>
        </p:blipFill>
        <p:spPr>
          <a:xfrm>
            <a:off x="0" y="1"/>
            <a:ext cx="9396536" cy="5285552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D4A45-F672-4474-BA28-E624C64DA635}" type="slidenum">
              <a:rPr lang="de-DE" smtClean="0">
                <a:solidFill>
                  <a:schemeClr val="bg1"/>
                </a:solidFill>
              </a:rPr>
              <a:t>19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5B505A6-A144-46D8-B372-B0D25637EC0E}"/>
              </a:ext>
            </a:extLst>
          </p:cNvPr>
          <p:cNvSpPr/>
          <p:nvPr/>
        </p:nvSpPr>
        <p:spPr>
          <a:xfrm>
            <a:off x="251520" y="5085498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image: Freepik.com. This cover has been designed using resources from Freepik.com</a:t>
            </a:r>
            <a:endParaRPr lang="de-DE" sz="700" dirty="0">
              <a:solidFill>
                <a:schemeClr val="bg1"/>
              </a:solidFill>
            </a:endParaRPr>
          </a:p>
        </p:txBody>
      </p:sp>
      <p:sp>
        <p:nvSpPr>
          <p:cNvPr id="13" name="Rectangle 2">
            <a:hlinkClick r:id="rId7" action="ppaction://hlinkfile"/>
            <a:extLst>
              <a:ext uri="{FF2B5EF4-FFF2-40B4-BE49-F238E27FC236}">
                <a16:creationId xmlns:a16="http://schemas.microsoft.com/office/drawing/2014/main" id="{743F44BB-1CD9-4672-B9B1-16200C81A68B}"/>
              </a:ext>
            </a:extLst>
          </p:cNvPr>
          <p:cNvSpPr/>
          <p:nvPr/>
        </p:nvSpPr>
        <p:spPr bwMode="gray">
          <a:xfrm>
            <a:off x="196964" y="3903898"/>
            <a:ext cx="5913595" cy="962498"/>
          </a:xfrm>
          <a:prstGeom prst="rect">
            <a:avLst/>
          </a:prstGeom>
          <a:solidFill>
            <a:schemeClr val="bg1"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52000" tIns="216000" rIns="540000" bIns="107972" numCol="1" rtlCol="0" anchor="t" anchorCtr="0" compatLnSpc="1">
            <a:prstTxWarp prst="textNoShape">
              <a:avLst/>
            </a:prstTxWarp>
          </a:bodyPr>
          <a:lstStyle/>
          <a:p>
            <a:pPr defTabSz="914126" eaLnBrk="0" fontAlgn="base" hangingPunct="0">
              <a:spcAft>
                <a:spcPct val="0"/>
              </a:spcAft>
            </a:pPr>
            <a:endParaRPr lang="de-DE" sz="1400" b="1" dirty="0"/>
          </a:p>
        </p:txBody>
      </p:sp>
      <p:sp>
        <p:nvSpPr>
          <p:cNvPr id="16" name="Textfeld 15"/>
          <p:cNvSpPr txBox="1"/>
          <p:nvPr/>
        </p:nvSpPr>
        <p:spPr bwMode="gray">
          <a:xfrm>
            <a:off x="359532" y="4019143"/>
            <a:ext cx="8002279" cy="73096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de-DE" sz="1000" dirty="0">
                <a:solidFill>
                  <a:schemeClr val="accent5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NetCom BW GmbH</a:t>
            </a:r>
          </a:p>
          <a:p>
            <a:pPr>
              <a:spcBef>
                <a:spcPts val="300"/>
              </a:spcBef>
            </a:pPr>
            <a:r>
              <a:rPr lang="de-DE" sz="1000" dirty="0">
                <a:solidFill>
                  <a:schemeClr val="accent5"/>
                </a:solidFill>
              </a:rPr>
              <a:t>Unterer Brühl 2 · 73479 Ellwangen · www.netcom-bw.de</a:t>
            </a:r>
          </a:p>
          <a:p>
            <a:pPr>
              <a:spcBef>
                <a:spcPts val="300"/>
              </a:spcBef>
            </a:pPr>
            <a:r>
              <a:rPr lang="de-DE" sz="1000" dirty="0">
                <a:solidFill>
                  <a:schemeClr val="accent5"/>
                </a:solidFill>
              </a:rPr>
              <a:t>Vorsitzender des Aufsichtsrats: Dr. Wolfgang Eckert</a:t>
            </a:r>
          </a:p>
          <a:p>
            <a:pPr>
              <a:spcBef>
                <a:spcPts val="300"/>
              </a:spcBef>
            </a:pPr>
            <a:r>
              <a:rPr lang="de-DE" sz="1000" dirty="0">
                <a:solidFill>
                  <a:schemeClr val="accent5"/>
                </a:solidFill>
              </a:rPr>
              <a:t>Geschäftsführung: Matthias Groß (Sprecher), Wolfgang Nicholas Prinz</a:t>
            </a:r>
          </a:p>
        </p:txBody>
      </p:sp>
    </p:spTree>
    <p:extLst>
      <p:ext uri="{BB962C8B-B14F-4D97-AF65-F5344CB8AC3E}">
        <p14:creationId xmlns:p14="http://schemas.microsoft.com/office/powerpoint/2010/main" val="33910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F666C4BA-30FF-423B-83D1-414DD1F862C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63194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F666C4BA-30FF-423B-83D1-414DD1F862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AA41EBA6-3274-4C85-9710-253BAAD8C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1C84B16-F927-4D9C-AECC-FC83391B49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3" t="2963" r="386" b="296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320C0769-2BB2-4DA4-94E5-B40DBDD6DF17}"/>
              </a:ext>
            </a:extLst>
          </p:cNvPr>
          <p:cNvSpPr/>
          <p:nvPr/>
        </p:nvSpPr>
        <p:spPr bwMode="auto">
          <a:xfrm>
            <a:off x="0" y="1123347"/>
            <a:ext cx="5076056" cy="684077"/>
          </a:xfrm>
          <a:prstGeom prst="rect">
            <a:avLst/>
          </a:prstGeom>
          <a:gradFill flip="none" rotWithShape="1">
            <a:gsLst>
              <a:gs pos="0">
                <a:srgbClr val="EE7700"/>
              </a:gs>
              <a:gs pos="100000">
                <a:srgbClr val="FF9900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F5DCED-04B5-47A0-B561-B099AFCEFB6F}"/>
              </a:ext>
            </a:extLst>
          </p:cNvPr>
          <p:cNvSpPr txBox="1"/>
          <p:nvPr/>
        </p:nvSpPr>
        <p:spPr bwMode="gray">
          <a:xfrm>
            <a:off x="359532" y="1136458"/>
            <a:ext cx="464451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Wir sorgen für starke</a:t>
            </a:r>
            <a:endParaRPr lang="de-DE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4A0D8B6-FB0E-40B9-85DB-467E3D961C79}"/>
              </a:ext>
            </a:extLst>
          </p:cNvPr>
          <p:cNvSpPr/>
          <p:nvPr/>
        </p:nvSpPr>
        <p:spPr bwMode="auto">
          <a:xfrm>
            <a:off x="0" y="2096518"/>
            <a:ext cx="3779912" cy="684077"/>
          </a:xfrm>
          <a:prstGeom prst="rect">
            <a:avLst/>
          </a:prstGeom>
          <a:gradFill flip="none" rotWithShape="1">
            <a:gsLst>
              <a:gs pos="0">
                <a:srgbClr val="EE7700"/>
              </a:gs>
              <a:gs pos="100000">
                <a:srgbClr val="FF9900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7451F09-A5D8-49E2-906B-866DCFE53809}"/>
              </a:ext>
            </a:extLst>
          </p:cNvPr>
          <p:cNvSpPr txBox="1"/>
          <p:nvPr/>
        </p:nvSpPr>
        <p:spPr bwMode="gray">
          <a:xfrm>
            <a:off x="423152" y="2115390"/>
            <a:ext cx="328770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Verbindungen!</a:t>
            </a:r>
            <a:endParaRPr lang="de-DE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Picture 3" descr="S:\NetCom\gg\ggp\marketing\cd\cd-manual\01_Basiselemente\01_Logo\NetComBW\Sonstige, Other\PNG (sRGB, MS Office 97-2000)\NetComBW_Logo_Weiss_sRGB.png">
            <a:extLst>
              <a:ext uri="{FF2B5EF4-FFF2-40B4-BE49-F238E27FC236}">
                <a16:creationId xmlns:a16="http://schemas.microsoft.com/office/drawing/2014/main" id="{FEC0C524-524F-433F-8319-5497AF12D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6381" y="4342075"/>
            <a:ext cx="1847180" cy="380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4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A4B7ED79-EC6F-4D9D-812B-F4E794CFD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301" y="1218483"/>
            <a:ext cx="3254826" cy="3441483"/>
          </a:xfrm>
          <a:prstGeom prst="rect">
            <a:avLst/>
          </a:prstGeom>
        </p:spPr>
      </p:pic>
      <p:pic>
        <p:nvPicPr>
          <p:cNvPr id="17" name="Grafik 1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5DFC3D2-14E6-40CB-995A-EC3233633F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7" t="17407" r="2749" b="1168"/>
          <a:stretch/>
        </p:blipFill>
        <p:spPr>
          <a:xfrm>
            <a:off x="1570552" y="1218483"/>
            <a:ext cx="2809548" cy="3400005"/>
          </a:xfrm>
          <a:prstGeom prst="rect">
            <a:avLst/>
          </a:prstGeom>
        </p:spPr>
      </p:pic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+mn-cs"/>
              <a:sym typeface="EnBW DIN Pro" panose="020B0504020101020102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144" y="484392"/>
            <a:ext cx="7082375" cy="246221"/>
          </a:xfrm>
        </p:spPr>
        <p:txBody>
          <a:bodyPr/>
          <a:lstStyle/>
          <a:p>
            <a:r>
              <a:rPr lang="de-DE" dirty="0"/>
              <a:t>Unser Glasfasernetz – die Basis für Ihre Kommunikation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4777986" y="1268370"/>
            <a:ext cx="2674332" cy="553998"/>
            <a:chOff x="6452634" y="1883764"/>
            <a:chExt cx="2296673" cy="553997"/>
          </a:xfrm>
        </p:grpSpPr>
        <p:sp>
          <p:nvSpPr>
            <p:cNvPr id="10" name="Textfeld 9"/>
            <p:cNvSpPr txBox="1"/>
            <p:nvPr/>
          </p:nvSpPr>
          <p:spPr bwMode="gray">
            <a:xfrm>
              <a:off x="6661075" y="1883764"/>
              <a:ext cx="2088232" cy="553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9900"/>
                </a:buClr>
                <a:buSzPct val="140000"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B3B"/>
                  </a:solidFill>
                  <a:effectLst/>
                  <a:uLnTx/>
                  <a:uFillTx/>
                  <a:latin typeface="EnBW DIN Pro"/>
                  <a:ea typeface="DIN-Regular" panose="020B0500010101010101" pitchFamily="34" charset="0"/>
                  <a:cs typeface="+mn-cs"/>
                </a:rPr>
                <a:t>Ausbaugebiete</a:t>
              </a:r>
            </a:p>
            <a:p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9900"/>
                </a:buClr>
                <a:buSzPct val="140000"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ea typeface="DIN-Regular" panose="020B0500010101010101" pitchFamily="34" charset="0"/>
                <a:cs typeface="+mn-cs"/>
              </a:endParaRPr>
            </a:p>
            <a:p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9900"/>
                </a:buClr>
                <a:buSzPct val="140000"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B3B3B"/>
                  </a:solidFill>
                  <a:effectLst/>
                  <a:uLnTx/>
                  <a:uFillTx/>
                  <a:latin typeface="EnBW DIN Pro"/>
                  <a:ea typeface="DIN-Regular" panose="020B0500010101010101" pitchFamily="34" charset="0"/>
                  <a:cs typeface="+mn-cs"/>
                </a:rPr>
                <a:t>Bestandsgebiete</a:t>
              </a: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6452634" y="2278123"/>
              <a:ext cx="125643" cy="144000"/>
            </a:xfrm>
            <a:prstGeom prst="rect">
              <a:avLst/>
            </a:prstGeom>
            <a:solidFill>
              <a:schemeClr val="accent6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ea typeface="+mn-ea"/>
                <a:cs typeface="+mn-cs"/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6452634" y="1911417"/>
              <a:ext cx="125643" cy="1440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ea typeface="+mn-ea"/>
                <a:cs typeface="+mn-cs"/>
              </a:endParaRPr>
            </a:p>
          </p:txBody>
        </p:sp>
      </p:grpSp>
      <p:cxnSp>
        <p:nvCxnSpPr>
          <p:cNvPr id="21" name="Straight Connector 105">
            <a:extLst>
              <a:ext uri="{FF2B5EF4-FFF2-40B4-BE49-F238E27FC236}">
                <a16:creationId xmlns:a16="http://schemas.microsoft.com/office/drawing/2014/main" id="{298BF766-E127-4EE0-A12D-FBC21B4A934F}"/>
              </a:ext>
            </a:extLst>
          </p:cNvPr>
          <p:cNvCxnSpPr>
            <a:cxnSpLocks/>
          </p:cNvCxnSpPr>
          <p:nvPr/>
        </p:nvCxnSpPr>
        <p:spPr bwMode="gray">
          <a:xfrm>
            <a:off x="4586630" y="1192873"/>
            <a:ext cx="0" cy="3622784"/>
          </a:xfrm>
          <a:prstGeom prst="line">
            <a:avLst/>
          </a:prstGeom>
          <a:solidFill>
            <a:srgbClr val="F0F0F0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Inhaltsplatzhalter 2"/>
          <p:cNvSpPr txBox="1">
            <a:spLocks/>
          </p:cNvSpPr>
          <p:nvPr/>
        </p:nvSpPr>
        <p:spPr>
          <a:xfrm>
            <a:off x="214276" y="1992292"/>
            <a:ext cx="2053468" cy="831486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~ 18.400 km</a:t>
            </a:r>
          </a:p>
          <a:p>
            <a:pPr marL="0" marR="0" lvl="2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+mn-cs"/>
              </a:rPr>
              <a:t>Highspeed-Glasfasernetz*</a:t>
            </a:r>
          </a:p>
          <a:p>
            <a:pPr marL="0" marR="0" lvl="0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 </a:t>
            </a:r>
            <a:b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</a:b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cs typeface="EnBW DIN Pro"/>
              <a:sym typeface="EnBW DIN Pro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4680012" y="2055889"/>
            <a:ext cx="1440160" cy="831486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Rund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 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50 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Kommunen im Aufbau*</a:t>
            </a:r>
          </a:p>
          <a:p>
            <a:pPr marL="0" marR="0" lvl="0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 </a:t>
            </a:r>
            <a:b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</a:b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cs typeface="EnBW DIN Pro"/>
              <a:sym typeface="EnBW DIN Pro"/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4680012" y="2892392"/>
            <a:ext cx="1440160" cy="831486"/>
          </a:xfrm>
          <a:prstGeom prst="rect">
            <a:avLst/>
          </a:prstGeom>
        </p:spPr>
        <p:txBody>
          <a:bodyPr anchor="t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617" rtl="0" eaLnBrk="1" fontAlgn="base" latinLnBrk="0" hangingPunct="1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Rund 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360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 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versorgte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 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Kommunen* </a:t>
            </a:r>
            <a:b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</a:b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cs typeface="EnBW DIN Pro"/>
              <a:sym typeface="EnBW DIN Pro"/>
            </a:endParaRPr>
          </a:p>
        </p:txBody>
      </p:sp>
    </p:spTree>
    <p:extLst>
      <p:ext uri="{BB962C8B-B14F-4D97-AF65-F5344CB8AC3E}">
        <p14:creationId xmlns:p14="http://schemas.microsoft.com/office/powerpoint/2010/main" val="1692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de-DE" sz="160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EnBW DIN Pro"/>
              <a:cs typeface="+mj-cs"/>
              <a:sym typeface="EnBW DIN Pro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143509" y="1095586"/>
            <a:ext cx="5397493" cy="3795909"/>
            <a:chOff x="143509" y="1095586"/>
            <a:chExt cx="5397493" cy="3795909"/>
          </a:xfrm>
        </p:grpSpPr>
        <p:pic>
          <p:nvPicPr>
            <p:cNvPr id="71732" name="Picture 5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2000"/>
                      </a14:imgEffect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09" y="1095586"/>
              <a:ext cx="5397493" cy="379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Gerade Verbindung 4"/>
            <p:cNvCxnSpPr/>
            <p:nvPr/>
          </p:nvCxnSpPr>
          <p:spPr bwMode="auto">
            <a:xfrm>
              <a:off x="3335009" y="2595586"/>
              <a:ext cx="288000" cy="108012"/>
            </a:xfrm>
            <a:prstGeom prst="line">
              <a:avLst/>
            </a:prstGeom>
            <a:solidFill>
              <a:srgbClr val="F0F0F0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51144" y="484392"/>
            <a:ext cx="7082375" cy="246221"/>
          </a:xfrm>
        </p:spPr>
        <p:txBody>
          <a:bodyPr/>
          <a:lstStyle/>
          <a:p>
            <a:r>
              <a:rPr lang="de-DE" dirty="0"/>
              <a:t>Wir bringen Sie ans Highspeed-Netz!</a:t>
            </a:r>
          </a:p>
        </p:txBody>
      </p:sp>
      <p:sp>
        <p:nvSpPr>
          <p:cNvPr id="15" name="Rechteck: abgerundete Ecken 32">
            <a:extLst>
              <a:ext uri="{FF2B5EF4-FFF2-40B4-BE49-F238E27FC236}">
                <a16:creationId xmlns:a16="http://schemas.microsoft.com/office/drawing/2014/main" id="{1A011E41-DA06-43EB-81FF-4ADF4E686A77}"/>
              </a:ext>
            </a:extLst>
          </p:cNvPr>
          <p:cNvSpPr/>
          <p:nvPr/>
        </p:nvSpPr>
        <p:spPr bwMode="gray">
          <a:xfrm>
            <a:off x="5755134" y="3330598"/>
            <a:ext cx="2777305" cy="1113361"/>
          </a:xfrm>
          <a:prstGeom prst="roundRect">
            <a:avLst>
              <a:gd name="adj" fmla="val 0"/>
            </a:avLst>
          </a:prstGeom>
          <a:solidFill>
            <a:schemeClr val="bg1">
              <a:alpha val="9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78787" tIns="143041" rIns="0" bIns="0" numCol="1" rtlCol="0" anchor="t" anchorCtr="0" compatLnSpc="1">
            <a:prstTxWarp prst="textNoShape">
              <a:avLst/>
            </a:prstTxWarp>
          </a:bodyPr>
          <a:lstStyle/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r>
              <a:rPr lang="de-DE" sz="1200" b="1" dirty="0"/>
              <a:t>Ausbauvariante FTTC:</a:t>
            </a:r>
          </a:p>
          <a:p>
            <a:pPr marL="0" lvl="2" fontAlgn="base">
              <a:spcBef>
                <a:spcPts val="600"/>
              </a:spcBef>
              <a:buClr>
                <a:schemeClr val="accent6"/>
              </a:buClr>
              <a:buSzPct val="140000"/>
            </a:pPr>
            <a:r>
              <a:rPr lang="de-DE" altLang="de-DE" sz="900" dirty="0">
                <a:cs typeface="EnBW DIN Pro" pitchFamily="34" charset="0"/>
              </a:rPr>
              <a:t>(Fiber to the Curb)</a:t>
            </a:r>
            <a:br>
              <a:rPr lang="de-DE" altLang="de-DE" sz="900" dirty="0">
                <a:cs typeface="EnBW DIN Pro" pitchFamily="34" charset="0"/>
              </a:rPr>
            </a:br>
            <a:r>
              <a:rPr lang="de-DE" altLang="de-DE" sz="900" dirty="0">
                <a:cs typeface="EnBW DIN Pro" pitchFamily="34" charset="0"/>
              </a:rPr>
              <a:t>Glasfaserkabel bis zum Verteiler (KVz)</a:t>
            </a:r>
            <a:br>
              <a:rPr lang="de-DE" altLang="de-DE" sz="900" dirty="0">
                <a:cs typeface="EnBW DIN Pro" pitchFamily="34" charset="0"/>
              </a:rPr>
            </a:br>
            <a:br>
              <a:rPr lang="de-DE" sz="900" dirty="0">
                <a:cs typeface="EnBW DIN Pro" pitchFamily="34" charset="0"/>
              </a:rPr>
            </a:br>
            <a:r>
              <a:rPr lang="de-DE" sz="1000" b="1" kern="0" dirty="0">
                <a:solidFill>
                  <a:srgbClr val="3B3B3B"/>
                </a:solidFill>
              </a:rPr>
              <a:t>Internet-Bandbreiten: max. 50 Mbit/s</a:t>
            </a:r>
            <a:br>
              <a:rPr lang="de-DE" altLang="de-DE" sz="900" dirty="0">
                <a:cs typeface="EnBW DIN Pro" pitchFamily="34" charset="0"/>
              </a:rPr>
            </a:br>
            <a:endParaRPr lang="de-DE" altLang="de-DE" sz="900" dirty="0">
              <a:cs typeface="EnBW DIN Pro" pitchFamily="34" charset="0"/>
            </a:endParaRPr>
          </a:p>
        </p:txBody>
      </p:sp>
      <p:cxnSp>
        <p:nvCxnSpPr>
          <p:cNvPr id="13" name="Gerader Verbinder 33">
            <a:extLst>
              <a:ext uri="{FF2B5EF4-FFF2-40B4-BE49-F238E27FC236}">
                <a16:creationId xmlns:a16="http://schemas.microsoft.com/office/drawing/2014/main" id="{6B11A5EE-ABC8-49D0-8CA0-E601FBF8D71D}"/>
              </a:ext>
            </a:extLst>
          </p:cNvPr>
          <p:cNvCxnSpPr>
            <a:cxnSpLocks/>
            <a:endCxn id="20" idx="1"/>
          </p:cNvCxnSpPr>
          <p:nvPr/>
        </p:nvCxnSpPr>
        <p:spPr bwMode="gray">
          <a:xfrm>
            <a:off x="2987824" y="1779663"/>
            <a:ext cx="2767310" cy="355678"/>
          </a:xfrm>
          <a:prstGeom prst="line">
            <a:avLst/>
          </a:prstGeom>
          <a:solidFill>
            <a:srgbClr val="F0F0F0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r Verbinder 33">
            <a:extLst>
              <a:ext uri="{FF2B5EF4-FFF2-40B4-BE49-F238E27FC236}">
                <a16:creationId xmlns:a16="http://schemas.microsoft.com/office/drawing/2014/main" id="{6B11A5EE-ABC8-49D0-8CA0-E601FBF8D71D}"/>
              </a:ext>
            </a:extLst>
          </p:cNvPr>
          <p:cNvCxnSpPr>
            <a:cxnSpLocks/>
            <a:endCxn id="15" idx="1"/>
          </p:cNvCxnSpPr>
          <p:nvPr/>
        </p:nvCxnSpPr>
        <p:spPr bwMode="gray">
          <a:xfrm>
            <a:off x="4752022" y="2499742"/>
            <a:ext cx="1003112" cy="1387537"/>
          </a:xfrm>
          <a:prstGeom prst="line">
            <a:avLst/>
          </a:prstGeom>
          <a:solidFill>
            <a:srgbClr val="F0F0F0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hteck: abgerundete Ecken 32">
            <a:extLst>
              <a:ext uri="{FF2B5EF4-FFF2-40B4-BE49-F238E27FC236}">
                <a16:creationId xmlns:a16="http://schemas.microsoft.com/office/drawing/2014/main" id="{1A011E41-DA06-43EB-81FF-4ADF4E686A77}"/>
              </a:ext>
            </a:extLst>
          </p:cNvPr>
          <p:cNvSpPr/>
          <p:nvPr/>
        </p:nvSpPr>
        <p:spPr bwMode="gray">
          <a:xfrm>
            <a:off x="5755136" y="1468986"/>
            <a:ext cx="2777305" cy="1332710"/>
          </a:xfrm>
          <a:prstGeom prst="roundRect">
            <a:avLst>
              <a:gd name="adj" fmla="val 0"/>
            </a:avLst>
          </a:prstGeom>
          <a:solidFill>
            <a:schemeClr val="bg1">
              <a:alpha val="9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78787" tIns="143041" rIns="0" bIns="0" numCol="1" rtlCol="0" anchor="t" anchorCtr="0" compatLnSpc="1">
            <a:prstTxWarp prst="textNoShape">
              <a:avLst/>
            </a:prstTxWarp>
          </a:bodyPr>
          <a:lstStyle/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r>
              <a:rPr lang="de-DE" sz="1200" b="1" dirty="0"/>
              <a:t>Ausbauvariante FTTB:</a:t>
            </a:r>
          </a:p>
          <a:p>
            <a:pPr marL="0" lvl="2" fontAlgn="base">
              <a:spcBef>
                <a:spcPts val="600"/>
              </a:spcBef>
              <a:buClr>
                <a:schemeClr val="accent6"/>
              </a:buClr>
              <a:buSzPct val="140000"/>
            </a:pPr>
            <a:r>
              <a:rPr lang="de-DE" altLang="de-DE" sz="900" dirty="0">
                <a:cs typeface="EnBW DIN Pro" pitchFamily="34" charset="0"/>
              </a:rPr>
              <a:t>(Fiber to the Building)</a:t>
            </a:r>
            <a:br>
              <a:rPr lang="de-DE" altLang="de-DE" sz="900" dirty="0">
                <a:cs typeface="EnBW DIN Pro" pitchFamily="34" charset="0"/>
              </a:rPr>
            </a:br>
            <a:r>
              <a:rPr lang="de-DE" altLang="de-DE" sz="900" dirty="0">
                <a:cs typeface="EnBW DIN Pro" pitchFamily="34" charset="0"/>
              </a:rPr>
              <a:t>Glasfaserkabel bis ins Gebäude</a:t>
            </a:r>
            <a:br>
              <a:rPr lang="de-DE" altLang="de-DE" sz="900" dirty="0">
                <a:cs typeface="EnBW DIN Pro" pitchFamily="34" charset="0"/>
              </a:rPr>
            </a:br>
            <a:br>
              <a:rPr lang="de-DE" altLang="de-DE" sz="900" dirty="0">
                <a:cs typeface="EnBW DIN Pro" pitchFamily="34" charset="0"/>
              </a:rPr>
            </a:br>
            <a:r>
              <a:rPr lang="de-DE" altLang="de-DE" sz="1000" b="1" kern="0" dirty="0">
                <a:solidFill>
                  <a:srgbClr val="3B3B3B"/>
                </a:solidFill>
              </a:rPr>
              <a:t>Internet-</a:t>
            </a:r>
            <a:r>
              <a:rPr lang="de-DE" sz="1000" b="1" kern="0" dirty="0">
                <a:solidFill>
                  <a:srgbClr val="3B3B3B"/>
                </a:solidFill>
              </a:rPr>
              <a:t>Bandbreiten: </a:t>
            </a:r>
            <a:br>
              <a:rPr lang="de-DE" sz="1000" b="1" kern="0" dirty="0">
                <a:solidFill>
                  <a:srgbClr val="3B3B3B"/>
                </a:solidFill>
              </a:rPr>
            </a:br>
            <a:r>
              <a:rPr lang="de-DE" sz="900" b="1" dirty="0">
                <a:cs typeface="EnBW DIN Pro" pitchFamily="34" charset="0"/>
              </a:rPr>
              <a:t>Privatkunden </a:t>
            </a:r>
            <a:r>
              <a:rPr lang="de-DE" sz="900" b="1" dirty="0">
                <a:cs typeface="EnBW DIN Pro" pitchFamily="34" charset="0"/>
                <a:sym typeface="Wingdings" panose="05000000000000000000" pitchFamily="2" charset="2"/>
              </a:rPr>
              <a:t> bis zu 1000</a:t>
            </a:r>
            <a:r>
              <a:rPr lang="de-DE" sz="900" b="1" dirty="0">
                <a:cs typeface="EnBW DIN Pro" pitchFamily="34" charset="0"/>
              </a:rPr>
              <a:t> Mbit/s </a:t>
            </a:r>
            <a:br>
              <a:rPr lang="de-DE" sz="900" b="1" dirty="0">
                <a:cs typeface="EnBW DIN Pro" pitchFamily="34" charset="0"/>
              </a:rPr>
            </a:br>
            <a:r>
              <a:rPr lang="de-DE" sz="900" b="1" dirty="0">
                <a:cs typeface="EnBW DIN Pro" pitchFamily="34" charset="0"/>
              </a:rPr>
              <a:t>Geschäftskunden </a:t>
            </a:r>
            <a:r>
              <a:rPr lang="de-DE" sz="900" b="1" dirty="0">
                <a:cs typeface="EnBW DIN Pro" pitchFamily="34" charset="0"/>
                <a:sym typeface="Wingdings" panose="05000000000000000000" pitchFamily="2" charset="2"/>
              </a:rPr>
              <a:t></a:t>
            </a:r>
            <a:r>
              <a:rPr lang="de-DE" sz="900" b="1" dirty="0">
                <a:cs typeface="EnBW DIN Pro" pitchFamily="34" charset="0"/>
              </a:rPr>
              <a:t> bis zu 10 Gbit/s</a:t>
            </a:r>
            <a:br>
              <a:rPr lang="de-DE" altLang="de-DE" sz="900" dirty="0">
                <a:cs typeface="EnBW DIN Pro" pitchFamily="34" charset="0"/>
              </a:rPr>
            </a:br>
            <a:endParaRPr lang="de-DE" altLang="de-DE" sz="900" dirty="0">
              <a:cs typeface="EnBW DIN Pro" pitchFamily="34" charset="0"/>
            </a:endParaRPr>
          </a:p>
        </p:txBody>
      </p:sp>
      <p:sp>
        <p:nvSpPr>
          <p:cNvPr id="23" name="Textfeld 29">
            <a:extLst>
              <a:ext uri="{FF2B5EF4-FFF2-40B4-BE49-F238E27FC236}">
                <a16:creationId xmlns:a16="http://schemas.microsoft.com/office/drawing/2014/main" id="{C15049FF-D8CF-4BC5-A92B-1085EA344D0B}"/>
              </a:ext>
            </a:extLst>
          </p:cNvPr>
          <p:cNvSpPr txBox="1"/>
          <p:nvPr/>
        </p:nvSpPr>
        <p:spPr bwMode="gray">
          <a:xfrm>
            <a:off x="5541003" y="2945845"/>
            <a:ext cx="2523387" cy="359906"/>
          </a:xfrm>
          <a:prstGeom prst="rect">
            <a:avLst/>
          </a:prstGeom>
          <a:noFill/>
          <a:ln>
            <a:noFill/>
          </a:ln>
        </p:spPr>
        <p:txBody>
          <a:bodyPr wrap="none" lIns="214540" tIns="178787" rIns="0" bIns="0" rtlCol="0" anchor="ctr" anchorCtr="0">
            <a:noAutofit/>
          </a:bodyPr>
          <a:lstStyle>
            <a:defPPr>
              <a:defRPr lang="de-DE"/>
            </a:defPPr>
            <a:lvl1pPr algn="ctr">
              <a:lnSpc>
                <a:spcPct val="90000"/>
              </a:lnSpc>
              <a:defRPr sz="8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</a:lstStyle>
          <a:p>
            <a:pPr algn="l" defTabSz="908193"/>
            <a:r>
              <a:rPr lang="de-DE" sz="1200" b="1" dirty="0">
                <a:solidFill>
                  <a:srgbClr val="FF9900"/>
                </a:solidFill>
                <a:latin typeface="+mn-lt"/>
                <a:cs typeface="+mn-cs"/>
              </a:rPr>
              <a:t>Brückentechnologie:</a:t>
            </a:r>
          </a:p>
        </p:txBody>
      </p:sp>
      <p:sp>
        <p:nvSpPr>
          <p:cNvPr id="24" name="Textfeld 29">
            <a:extLst>
              <a:ext uri="{FF2B5EF4-FFF2-40B4-BE49-F238E27FC236}">
                <a16:creationId xmlns:a16="http://schemas.microsoft.com/office/drawing/2014/main" id="{C15049FF-D8CF-4BC5-A92B-1085EA344D0B}"/>
              </a:ext>
            </a:extLst>
          </p:cNvPr>
          <p:cNvSpPr txBox="1"/>
          <p:nvPr/>
        </p:nvSpPr>
        <p:spPr bwMode="gray">
          <a:xfrm>
            <a:off x="5541003" y="1059583"/>
            <a:ext cx="2523387" cy="359906"/>
          </a:xfrm>
          <a:prstGeom prst="rect">
            <a:avLst/>
          </a:prstGeom>
          <a:noFill/>
          <a:ln>
            <a:noFill/>
          </a:ln>
        </p:spPr>
        <p:txBody>
          <a:bodyPr wrap="none" lIns="214540" tIns="178787" rIns="0" bIns="0" rtlCol="0" anchor="ctr" anchorCtr="0">
            <a:noAutofit/>
          </a:bodyPr>
          <a:lstStyle>
            <a:defPPr>
              <a:defRPr lang="de-DE"/>
            </a:defPPr>
            <a:lvl1pPr algn="ctr">
              <a:lnSpc>
                <a:spcPct val="90000"/>
              </a:lnSpc>
              <a:defRPr sz="800">
                <a:solidFill>
                  <a:schemeClr val="bg1"/>
                </a:solidFill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</a:lstStyle>
          <a:p>
            <a:pPr algn="l" defTabSz="908193"/>
            <a:r>
              <a:rPr lang="de-DE" sz="1200" b="1" dirty="0">
                <a:solidFill>
                  <a:srgbClr val="FF9900"/>
                </a:solidFill>
                <a:latin typeface="+mn-lt"/>
                <a:cs typeface="+mn-cs"/>
              </a:rPr>
              <a:t>Gigabitfähige Zukunftstechnologie:</a:t>
            </a:r>
          </a:p>
        </p:txBody>
      </p:sp>
      <p:sp>
        <p:nvSpPr>
          <p:cNvPr id="28" name="Oval 1156">
            <a:extLst>
              <a:ext uri="{FF2B5EF4-FFF2-40B4-BE49-F238E27FC236}">
                <a16:creationId xmlns:a16="http://schemas.microsoft.com/office/drawing/2014/main" id="{BA4080BB-E736-484C-A52F-40297E1BCF1C}"/>
              </a:ext>
            </a:extLst>
          </p:cNvPr>
          <p:cNvSpPr/>
          <p:nvPr/>
        </p:nvSpPr>
        <p:spPr bwMode="gray">
          <a:xfrm>
            <a:off x="5692799" y="3816902"/>
            <a:ext cx="140752" cy="14075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237" tIns="107237" rIns="107237" bIns="107237" numCol="1" rtlCol="0" anchor="ctr" anchorCtr="0" compatLnSpc="1">
            <a:prstTxWarp prst="textNoShape">
              <a:avLst/>
            </a:prstTxWarp>
          </a:bodyPr>
          <a:lstStyle/>
          <a:p>
            <a:pPr algn="ctr" defTabSz="908193" eaLnBrk="0" fontAlgn="base" hangingPunct="0">
              <a:spcAft>
                <a:spcPct val="0"/>
              </a:spcAft>
            </a:pPr>
            <a:endParaRPr lang="de-DE" sz="1300" dirty="0">
              <a:solidFill>
                <a:srgbClr val="3B3B3B"/>
              </a:solidFill>
            </a:endParaRPr>
          </a:p>
        </p:txBody>
      </p:sp>
      <p:sp>
        <p:nvSpPr>
          <p:cNvPr id="29" name="Oval 1156">
            <a:extLst>
              <a:ext uri="{FF2B5EF4-FFF2-40B4-BE49-F238E27FC236}">
                <a16:creationId xmlns:a16="http://schemas.microsoft.com/office/drawing/2014/main" id="{BA4080BB-E736-484C-A52F-40297E1BCF1C}"/>
              </a:ext>
            </a:extLst>
          </p:cNvPr>
          <p:cNvSpPr/>
          <p:nvPr/>
        </p:nvSpPr>
        <p:spPr bwMode="gray">
          <a:xfrm>
            <a:off x="5692799" y="2070959"/>
            <a:ext cx="140752" cy="14075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237" tIns="107237" rIns="107237" bIns="107237" numCol="1" rtlCol="0" anchor="ctr" anchorCtr="0" compatLnSpc="1">
            <a:prstTxWarp prst="textNoShape">
              <a:avLst/>
            </a:prstTxWarp>
          </a:bodyPr>
          <a:lstStyle/>
          <a:p>
            <a:pPr algn="ctr" defTabSz="908193" eaLnBrk="0" fontAlgn="base" hangingPunct="0">
              <a:spcAft>
                <a:spcPct val="0"/>
              </a:spcAft>
            </a:pPr>
            <a:endParaRPr lang="de-DE" sz="1300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85" y="1224522"/>
            <a:ext cx="2389724" cy="3564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Erste Schritte zum Glasfaseranschluss</a:t>
            </a:r>
          </a:p>
        </p:txBody>
      </p:sp>
      <p:grpSp>
        <p:nvGrpSpPr>
          <p:cNvPr id="59421" name="Gruppieren 59420"/>
          <p:cNvGrpSpPr/>
          <p:nvPr/>
        </p:nvGrpSpPr>
        <p:grpSpPr>
          <a:xfrm>
            <a:off x="3527882" y="2407449"/>
            <a:ext cx="1302628" cy="2385264"/>
            <a:chOff x="5261249" y="3272836"/>
            <a:chExt cx="1736838" cy="3180352"/>
          </a:xfrm>
        </p:grpSpPr>
        <p:grpSp>
          <p:nvGrpSpPr>
            <p:cNvPr id="59418" name="Gruppieren 59417"/>
            <p:cNvGrpSpPr/>
            <p:nvPr/>
          </p:nvGrpSpPr>
          <p:grpSpPr>
            <a:xfrm>
              <a:off x="5261249" y="3272836"/>
              <a:ext cx="1736838" cy="3170123"/>
              <a:chOff x="5261249" y="3272836"/>
              <a:chExt cx="1736838" cy="3170123"/>
            </a:xfrm>
          </p:grpSpPr>
          <p:cxnSp>
            <p:nvCxnSpPr>
              <p:cNvPr id="20" name="Gerade Verbindung 19"/>
              <p:cNvCxnSpPr/>
              <p:nvPr/>
            </p:nvCxnSpPr>
            <p:spPr bwMode="auto">
              <a:xfrm>
                <a:off x="5261249" y="3290132"/>
                <a:ext cx="1728194" cy="0"/>
              </a:xfrm>
              <a:prstGeom prst="line">
                <a:avLst/>
              </a:prstGeom>
              <a:solidFill>
                <a:srgbClr val="F0F0F0"/>
              </a:solidFill>
              <a:ln w="28575" cap="flat" cmpd="sng" algn="ctr">
                <a:solidFill>
                  <a:srgbClr val="E2001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392" name="Gerade Verbindung 59391"/>
              <p:cNvCxnSpPr/>
              <p:nvPr/>
            </p:nvCxnSpPr>
            <p:spPr bwMode="auto">
              <a:xfrm>
                <a:off x="6989443" y="3272836"/>
                <a:ext cx="0" cy="1564896"/>
              </a:xfrm>
              <a:prstGeom prst="line">
                <a:avLst/>
              </a:prstGeom>
              <a:solidFill>
                <a:srgbClr val="F0F0F0"/>
              </a:solidFill>
              <a:ln w="28575" cap="flat" cmpd="sng" algn="ctr">
                <a:solidFill>
                  <a:srgbClr val="E2001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Gerade Verbindung 41"/>
              <p:cNvCxnSpPr/>
              <p:nvPr/>
            </p:nvCxnSpPr>
            <p:spPr bwMode="auto">
              <a:xfrm>
                <a:off x="6014945" y="4844799"/>
                <a:ext cx="983142" cy="0"/>
              </a:xfrm>
              <a:prstGeom prst="line">
                <a:avLst/>
              </a:prstGeom>
              <a:solidFill>
                <a:srgbClr val="F0F0F0"/>
              </a:solidFill>
              <a:ln w="28575" cap="flat" cmpd="sng" algn="ctr">
                <a:solidFill>
                  <a:srgbClr val="E2001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Gerade Verbindung 47"/>
              <p:cNvCxnSpPr/>
              <p:nvPr/>
            </p:nvCxnSpPr>
            <p:spPr bwMode="auto">
              <a:xfrm>
                <a:off x="6029336" y="4837732"/>
                <a:ext cx="0" cy="1605227"/>
              </a:xfrm>
              <a:prstGeom prst="line">
                <a:avLst/>
              </a:prstGeom>
              <a:solidFill>
                <a:srgbClr val="F0F0F0"/>
              </a:solidFill>
              <a:ln w="28575" cap="flat" cmpd="sng" algn="ctr">
                <a:solidFill>
                  <a:srgbClr val="E2001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Gerade Verbindung 49"/>
              <p:cNvCxnSpPr/>
              <p:nvPr/>
            </p:nvCxnSpPr>
            <p:spPr bwMode="auto">
              <a:xfrm>
                <a:off x="5261249" y="6420230"/>
                <a:ext cx="768087" cy="0"/>
              </a:xfrm>
              <a:prstGeom prst="line">
                <a:avLst/>
              </a:prstGeom>
              <a:solidFill>
                <a:srgbClr val="F0F0F0"/>
              </a:solidFill>
              <a:ln w="28575" cap="flat" cmpd="sng" algn="ctr">
                <a:solidFill>
                  <a:srgbClr val="E2001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3" name="Gerade Verbindung 62"/>
            <p:cNvCxnSpPr/>
            <p:nvPr/>
          </p:nvCxnSpPr>
          <p:spPr bwMode="auto">
            <a:xfrm>
              <a:off x="5261249" y="3290132"/>
              <a:ext cx="0" cy="3163056"/>
            </a:xfrm>
            <a:prstGeom prst="line">
              <a:avLst/>
            </a:prstGeom>
            <a:solidFill>
              <a:srgbClr val="F0F0F0"/>
            </a:solidFill>
            <a:ln w="28575" cap="flat" cmpd="sng" algn="ctr">
              <a:solidFill>
                <a:srgbClr val="E2001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0" t="3240" r="3264" b="93823"/>
          <a:stretch/>
        </p:blipFill>
        <p:spPr bwMode="auto">
          <a:xfrm>
            <a:off x="3824834" y="4623978"/>
            <a:ext cx="509980" cy="10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hteck: abgerundete Ecken 32">
            <a:extLst>
              <a:ext uri="{FF2B5EF4-FFF2-40B4-BE49-F238E27FC236}">
                <a16:creationId xmlns:a16="http://schemas.microsoft.com/office/drawing/2014/main" id="{F02798F8-FC45-4278-80B5-C2708E6DD64E}"/>
              </a:ext>
            </a:extLst>
          </p:cNvPr>
          <p:cNvSpPr/>
          <p:nvPr/>
        </p:nvSpPr>
        <p:spPr bwMode="gray">
          <a:xfrm>
            <a:off x="6147368" y="1320008"/>
            <a:ext cx="2745112" cy="576729"/>
          </a:xfrm>
          <a:prstGeom prst="roundRect">
            <a:avLst>
              <a:gd name="adj" fmla="val 0"/>
            </a:avLst>
          </a:prstGeom>
          <a:solidFill>
            <a:schemeClr val="bg1">
              <a:alpha val="9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78787" tIns="143041" rIns="0" bIns="0" numCol="1" rtlCol="0" anchor="t" anchorCtr="0" compatLnSpc="1">
            <a:prstTxWarp prst="textNoShape">
              <a:avLst/>
            </a:prstTxWarp>
          </a:bodyPr>
          <a:lstStyle/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r>
              <a:rPr lang="de-DE" altLang="de-DE" sz="900" dirty="0">
                <a:cs typeface="EnBW DIN Pro" pitchFamily="34" charset="0"/>
              </a:rPr>
              <a:t>Der WLAN-fähige Router kann optional bei der NetCom erworben werden.</a:t>
            </a:r>
          </a:p>
        </p:txBody>
      </p:sp>
      <p:sp>
        <p:nvSpPr>
          <p:cNvPr id="17" name="Rechteck: abgerundete Ecken 32">
            <a:extLst>
              <a:ext uri="{FF2B5EF4-FFF2-40B4-BE49-F238E27FC236}">
                <a16:creationId xmlns:a16="http://schemas.microsoft.com/office/drawing/2014/main" id="{8042A569-5560-476A-B276-5C7AC56F875B}"/>
              </a:ext>
            </a:extLst>
          </p:cNvPr>
          <p:cNvSpPr/>
          <p:nvPr/>
        </p:nvSpPr>
        <p:spPr bwMode="gray">
          <a:xfrm>
            <a:off x="6157920" y="2632627"/>
            <a:ext cx="2734560" cy="695207"/>
          </a:xfrm>
          <a:prstGeom prst="roundRect">
            <a:avLst>
              <a:gd name="adj" fmla="val 0"/>
            </a:avLst>
          </a:prstGeom>
          <a:solidFill>
            <a:schemeClr val="bg1">
              <a:alpha val="9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78787" tIns="143041" rIns="0" bIns="0" numCol="1" rtlCol="0" anchor="t" anchorCtr="0" compatLnSpc="1">
            <a:prstTxWarp prst="textNoShape">
              <a:avLst/>
            </a:prstTxWarp>
          </a:bodyPr>
          <a:lstStyle/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r>
              <a:rPr lang="de-DE" altLang="de-DE" sz="900" dirty="0">
                <a:cs typeface="EnBW DIN Pro" pitchFamily="34" charset="0"/>
              </a:rPr>
              <a:t>Für die Gebäudeverkabelung ist der Hauseigentümer verantwortlich. Empfohlen wird CAT 6 oder besser.</a:t>
            </a:r>
          </a:p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br>
              <a:rPr lang="de-DE" altLang="de-DE" sz="900" dirty="0">
                <a:cs typeface="EnBW DIN Pro" pitchFamily="34" charset="0"/>
              </a:rPr>
            </a:br>
            <a:endParaRPr lang="de-DE" altLang="de-DE" sz="900" dirty="0">
              <a:cs typeface="EnBW DIN Pro" pitchFamily="34" charset="0"/>
            </a:endParaRPr>
          </a:p>
        </p:txBody>
      </p:sp>
      <p:sp>
        <p:nvSpPr>
          <p:cNvPr id="19" name="Rechteck: abgerundete Ecken 32">
            <a:extLst>
              <a:ext uri="{FF2B5EF4-FFF2-40B4-BE49-F238E27FC236}">
                <a16:creationId xmlns:a16="http://schemas.microsoft.com/office/drawing/2014/main" id="{11CC0CDD-A0A5-4ADE-B078-07FD9463D598}"/>
              </a:ext>
            </a:extLst>
          </p:cNvPr>
          <p:cNvSpPr/>
          <p:nvPr/>
        </p:nvSpPr>
        <p:spPr bwMode="gray">
          <a:xfrm>
            <a:off x="351143" y="2493918"/>
            <a:ext cx="2541092" cy="1553996"/>
          </a:xfrm>
          <a:prstGeom prst="roundRect">
            <a:avLst>
              <a:gd name="adj" fmla="val 0"/>
            </a:avLst>
          </a:prstGeom>
          <a:solidFill>
            <a:schemeClr val="bg1">
              <a:alpha val="95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78787" tIns="143041" rIns="0" bIns="0" numCol="1" rtlCol="0" anchor="t" anchorCtr="0" compatLnSpc="1">
            <a:prstTxWarp prst="textNoShape">
              <a:avLst/>
            </a:prstTxWarp>
          </a:bodyPr>
          <a:lstStyle/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r>
              <a:rPr lang="de-DE" altLang="de-DE" sz="900" dirty="0">
                <a:cs typeface="EnBW DIN Pro" pitchFamily="34" charset="0"/>
              </a:rPr>
              <a:t>Schritt 1 </a:t>
            </a:r>
            <a:r>
              <a:rPr lang="de-DE" altLang="de-DE" sz="900">
                <a:cs typeface="EnBW DIN Pro" pitchFamily="34" charset="0"/>
              </a:rPr>
              <a:t>+ 2</a:t>
            </a:r>
          </a:p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r>
              <a:rPr lang="de-DE" altLang="de-DE" sz="900">
                <a:cs typeface="EnBW DIN Pro" pitchFamily="34" charset="0"/>
              </a:rPr>
              <a:t> </a:t>
            </a:r>
            <a:br>
              <a:rPr lang="de-DE" altLang="de-DE" sz="900" dirty="0">
                <a:cs typeface="EnBW DIN Pro" pitchFamily="34" charset="0"/>
              </a:rPr>
            </a:br>
            <a:r>
              <a:rPr lang="de-DE" altLang="de-DE" sz="900" dirty="0">
                <a:cs typeface="EnBW DIN Pro" pitchFamily="34" charset="0"/>
              </a:rPr>
              <a:t>Hauseinführung mit Leerrohr, Übergabe-punkt erfolgt durch die Gemeinde</a:t>
            </a:r>
          </a:p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r>
              <a:rPr lang="de-DE" altLang="de-DE" sz="900" dirty="0">
                <a:cs typeface="EnBW DIN Pro" pitchFamily="34" charset="0"/>
              </a:rPr>
              <a:t>Schritt 3</a:t>
            </a:r>
          </a:p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r>
              <a:rPr lang="de-DE" altLang="de-DE" sz="900" dirty="0">
                <a:cs typeface="EnBW DIN Pro" pitchFamily="34" charset="0"/>
              </a:rPr>
              <a:t>Konverter wird von NetCom BW bereitgestellt und montiert.</a:t>
            </a:r>
          </a:p>
          <a:p>
            <a:pPr marL="0" lvl="2" defTabSz="908193" fontAlgn="base">
              <a:spcBef>
                <a:spcPts val="600"/>
              </a:spcBef>
              <a:buClr>
                <a:srgbClr val="FF9900"/>
              </a:buClr>
              <a:buSzPct val="100000"/>
            </a:pPr>
            <a:br>
              <a:rPr lang="de-DE" altLang="de-DE" sz="900" dirty="0">
                <a:cs typeface="EnBW DIN Pro" pitchFamily="34" charset="0"/>
              </a:rPr>
            </a:br>
            <a:endParaRPr lang="de-DE" altLang="de-DE" sz="900" dirty="0">
              <a:cs typeface="EnBW DIN Pro" pitchFamily="34" charset="0"/>
            </a:endParaRP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6CD520F5-B828-47A2-9986-C0285B669B3C}"/>
              </a:ext>
            </a:extLst>
          </p:cNvPr>
          <p:cNvCxnSpPr>
            <a:cxnSpLocks/>
            <a:stCxn id="17" idx="1"/>
          </p:cNvCxnSpPr>
          <p:nvPr/>
        </p:nvCxnSpPr>
        <p:spPr bwMode="auto">
          <a:xfrm flipH="1">
            <a:off x="5364088" y="2980231"/>
            <a:ext cx="793832" cy="779651"/>
          </a:xfrm>
          <a:prstGeom prst="line">
            <a:avLst/>
          </a:prstGeom>
          <a:ln>
            <a:solidFill>
              <a:srgbClr val="FF9900"/>
            </a:solidFill>
          </a:ln>
        </p:spPr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66E9EFB2-CD55-4550-BDC9-63EC2DB4D039}"/>
              </a:ext>
            </a:extLst>
          </p:cNvPr>
          <p:cNvCxnSpPr>
            <a:cxnSpLocks/>
            <a:endCxn id="26" idx="5"/>
          </p:cNvCxnSpPr>
          <p:nvPr/>
        </p:nvCxnSpPr>
        <p:spPr bwMode="auto">
          <a:xfrm flipH="1" flipV="1">
            <a:off x="2892236" y="2950828"/>
            <a:ext cx="1211711" cy="630293"/>
          </a:xfrm>
          <a:prstGeom prst="line">
            <a:avLst/>
          </a:prstGeom>
          <a:ln>
            <a:solidFill>
              <a:srgbClr val="FF9900"/>
            </a:solidFill>
          </a:ln>
        </p:spPr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40F4ABD9-0AA3-4F27-9A26-646648C1C652}"/>
              </a:ext>
            </a:extLst>
          </p:cNvPr>
          <p:cNvCxnSpPr>
            <a:cxnSpLocks/>
            <a:stCxn id="33" idx="2"/>
          </p:cNvCxnSpPr>
          <p:nvPr/>
        </p:nvCxnSpPr>
        <p:spPr bwMode="auto">
          <a:xfrm flipH="1">
            <a:off x="4523490" y="1613511"/>
            <a:ext cx="1553502" cy="326267"/>
          </a:xfrm>
          <a:prstGeom prst="line">
            <a:avLst/>
          </a:prstGeom>
          <a:ln>
            <a:solidFill>
              <a:srgbClr val="FF9900"/>
            </a:solidFill>
          </a:ln>
        </p:spPr>
      </p:cxnSp>
      <p:sp>
        <p:nvSpPr>
          <p:cNvPr id="26" name="Oval 1156">
            <a:extLst>
              <a:ext uri="{FF2B5EF4-FFF2-40B4-BE49-F238E27FC236}">
                <a16:creationId xmlns:a16="http://schemas.microsoft.com/office/drawing/2014/main" id="{AB977CBB-261E-4A11-A385-8A46A9B392C6}"/>
              </a:ext>
            </a:extLst>
          </p:cNvPr>
          <p:cNvSpPr/>
          <p:nvPr/>
        </p:nvSpPr>
        <p:spPr bwMode="gray">
          <a:xfrm>
            <a:off x="2772097" y="2830689"/>
            <a:ext cx="140752" cy="14075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237" tIns="107237" rIns="107237" bIns="107237" numCol="1" rtlCol="0" anchor="ctr" anchorCtr="0" compatLnSpc="1">
            <a:prstTxWarp prst="textNoShape">
              <a:avLst/>
            </a:prstTxWarp>
          </a:bodyPr>
          <a:lstStyle/>
          <a:p>
            <a:pPr algn="ctr" defTabSz="908193" eaLnBrk="0" fontAlgn="base" hangingPunct="0">
              <a:spcAft>
                <a:spcPct val="0"/>
              </a:spcAft>
            </a:pPr>
            <a:endParaRPr lang="de-DE" sz="1300" dirty="0">
              <a:solidFill>
                <a:srgbClr val="3B3B3B"/>
              </a:solidFill>
            </a:endParaRPr>
          </a:p>
        </p:txBody>
      </p:sp>
      <p:sp>
        <p:nvSpPr>
          <p:cNvPr id="33" name="Oval 1156">
            <a:extLst>
              <a:ext uri="{FF2B5EF4-FFF2-40B4-BE49-F238E27FC236}">
                <a16:creationId xmlns:a16="http://schemas.microsoft.com/office/drawing/2014/main" id="{8F59D967-F7FE-4211-A32C-1C422C299316}"/>
              </a:ext>
            </a:extLst>
          </p:cNvPr>
          <p:cNvSpPr/>
          <p:nvPr/>
        </p:nvSpPr>
        <p:spPr bwMode="gray">
          <a:xfrm>
            <a:off x="6076992" y="1543135"/>
            <a:ext cx="140752" cy="14075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237" tIns="107237" rIns="107237" bIns="107237" numCol="1" rtlCol="0" anchor="ctr" anchorCtr="0" compatLnSpc="1">
            <a:prstTxWarp prst="textNoShape">
              <a:avLst/>
            </a:prstTxWarp>
          </a:bodyPr>
          <a:lstStyle/>
          <a:p>
            <a:pPr algn="ctr" defTabSz="908193" eaLnBrk="0" fontAlgn="base" hangingPunct="0">
              <a:spcAft>
                <a:spcPct val="0"/>
              </a:spcAft>
            </a:pPr>
            <a:endParaRPr lang="de-DE" sz="1300" dirty="0">
              <a:solidFill>
                <a:srgbClr val="3B3B3B"/>
              </a:solidFill>
            </a:endParaRPr>
          </a:p>
        </p:txBody>
      </p:sp>
      <p:sp>
        <p:nvSpPr>
          <p:cNvPr id="43" name="Oval 1156">
            <a:extLst>
              <a:ext uri="{FF2B5EF4-FFF2-40B4-BE49-F238E27FC236}">
                <a16:creationId xmlns:a16="http://schemas.microsoft.com/office/drawing/2014/main" id="{97F07A92-A130-4B38-844B-E37C826195B6}"/>
              </a:ext>
            </a:extLst>
          </p:cNvPr>
          <p:cNvSpPr/>
          <p:nvPr/>
        </p:nvSpPr>
        <p:spPr bwMode="gray">
          <a:xfrm>
            <a:off x="6077380" y="2925377"/>
            <a:ext cx="140752" cy="140752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237" tIns="107237" rIns="107237" bIns="107237" numCol="1" rtlCol="0" anchor="ctr" anchorCtr="0" compatLnSpc="1">
            <a:prstTxWarp prst="textNoShape">
              <a:avLst/>
            </a:prstTxWarp>
          </a:bodyPr>
          <a:lstStyle/>
          <a:p>
            <a:pPr algn="ctr" defTabSz="908193" eaLnBrk="0" fontAlgn="base" hangingPunct="0">
              <a:spcAft>
                <a:spcPct val="0"/>
              </a:spcAft>
            </a:pPr>
            <a:endParaRPr lang="de-DE" sz="1300" dirty="0">
              <a:solidFill>
                <a:srgbClr val="3B3B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2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3" y="1192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3" y="1192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34F365B7-A362-4881-9162-E6153C70D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91" y="145355"/>
            <a:ext cx="8889218" cy="4899224"/>
          </a:xfrm>
          <a:prstGeom prst="rect">
            <a:avLst/>
          </a:prstGeom>
        </p:spPr>
      </p:pic>
      <p:sp>
        <p:nvSpPr>
          <p:cNvPr id="10" name="Rechteck 38">
            <a:extLst>
              <a:ext uri="{FF2B5EF4-FFF2-40B4-BE49-F238E27FC236}">
                <a16:creationId xmlns:a16="http://schemas.microsoft.com/office/drawing/2014/main" id="{D5867BA3-74E0-7A41-AF3B-1CE808E9D82B}"/>
              </a:ext>
            </a:extLst>
          </p:cNvPr>
          <p:cNvSpPr/>
          <p:nvPr/>
        </p:nvSpPr>
        <p:spPr bwMode="auto">
          <a:xfrm rot="18807258">
            <a:off x="1124629" y="-1245479"/>
            <a:ext cx="4149694" cy="9388556"/>
          </a:xfrm>
          <a:custGeom>
            <a:avLst/>
            <a:gdLst>
              <a:gd name="connsiteX0" fmla="*/ 0 w 4136539"/>
              <a:gd name="connsiteY0" fmla="*/ 0 h 11090548"/>
              <a:gd name="connsiteX1" fmla="*/ 4136539 w 4136539"/>
              <a:gd name="connsiteY1" fmla="*/ 0 h 11090548"/>
              <a:gd name="connsiteX2" fmla="*/ 4136539 w 4136539"/>
              <a:gd name="connsiteY2" fmla="*/ 11090548 h 11090548"/>
              <a:gd name="connsiteX3" fmla="*/ 0 w 4136539"/>
              <a:gd name="connsiteY3" fmla="*/ 11090548 h 11090548"/>
              <a:gd name="connsiteX4" fmla="*/ 0 w 4136539"/>
              <a:gd name="connsiteY4" fmla="*/ 0 h 11090548"/>
              <a:gd name="connsiteX0" fmla="*/ 0 w 4142348"/>
              <a:gd name="connsiteY0" fmla="*/ 2652876 h 11090548"/>
              <a:gd name="connsiteX1" fmla="*/ 4142348 w 4142348"/>
              <a:gd name="connsiteY1" fmla="*/ 0 h 11090548"/>
              <a:gd name="connsiteX2" fmla="*/ 4142348 w 4142348"/>
              <a:gd name="connsiteY2" fmla="*/ 11090548 h 11090548"/>
              <a:gd name="connsiteX3" fmla="*/ 5809 w 4142348"/>
              <a:gd name="connsiteY3" fmla="*/ 11090548 h 11090548"/>
              <a:gd name="connsiteX4" fmla="*/ 0 w 4142348"/>
              <a:gd name="connsiteY4" fmla="*/ 2652876 h 11090548"/>
              <a:gd name="connsiteX0" fmla="*/ 0 w 4147973"/>
              <a:gd name="connsiteY0" fmla="*/ 2658206 h 11090548"/>
              <a:gd name="connsiteX1" fmla="*/ 4147973 w 4147973"/>
              <a:gd name="connsiteY1" fmla="*/ 0 h 11090548"/>
              <a:gd name="connsiteX2" fmla="*/ 4147973 w 4147973"/>
              <a:gd name="connsiteY2" fmla="*/ 11090548 h 11090548"/>
              <a:gd name="connsiteX3" fmla="*/ 11434 w 4147973"/>
              <a:gd name="connsiteY3" fmla="*/ 11090548 h 11090548"/>
              <a:gd name="connsiteX4" fmla="*/ 0 w 4147973"/>
              <a:gd name="connsiteY4" fmla="*/ 2658206 h 11090548"/>
              <a:gd name="connsiteX0" fmla="*/ 0 w 4147973"/>
              <a:gd name="connsiteY0" fmla="*/ 372468 h 8804810"/>
              <a:gd name="connsiteX1" fmla="*/ 4146591 w 4147973"/>
              <a:gd name="connsiteY1" fmla="*/ 0 h 8804810"/>
              <a:gd name="connsiteX2" fmla="*/ 4147973 w 4147973"/>
              <a:gd name="connsiteY2" fmla="*/ 8804810 h 8804810"/>
              <a:gd name="connsiteX3" fmla="*/ 11434 w 4147973"/>
              <a:gd name="connsiteY3" fmla="*/ 8804810 h 8804810"/>
              <a:gd name="connsiteX4" fmla="*/ 0 w 4147973"/>
              <a:gd name="connsiteY4" fmla="*/ 372468 h 8804810"/>
              <a:gd name="connsiteX0" fmla="*/ 0 w 4147973"/>
              <a:gd name="connsiteY0" fmla="*/ 2238832 h 10671174"/>
              <a:gd name="connsiteX1" fmla="*/ 2388844 w 4147973"/>
              <a:gd name="connsiteY1" fmla="*/ 0 h 10671174"/>
              <a:gd name="connsiteX2" fmla="*/ 4146591 w 4147973"/>
              <a:gd name="connsiteY2" fmla="*/ 1866364 h 10671174"/>
              <a:gd name="connsiteX3" fmla="*/ 4147973 w 4147973"/>
              <a:gd name="connsiteY3" fmla="*/ 10671174 h 10671174"/>
              <a:gd name="connsiteX4" fmla="*/ 11434 w 4147973"/>
              <a:gd name="connsiteY4" fmla="*/ 10671174 h 10671174"/>
              <a:gd name="connsiteX5" fmla="*/ 0 w 4147973"/>
              <a:gd name="connsiteY5" fmla="*/ 2238832 h 10671174"/>
              <a:gd name="connsiteX0" fmla="*/ 0 w 4147973"/>
              <a:gd name="connsiteY0" fmla="*/ 2238832 h 10671174"/>
              <a:gd name="connsiteX1" fmla="*/ 2388844 w 4147973"/>
              <a:gd name="connsiteY1" fmla="*/ 0 h 10671174"/>
              <a:gd name="connsiteX2" fmla="*/ 4146591 w 4147973"/>
              <a:gd name="connsiteY2" fmla="*/ 1866364 h 10671174"/>
              <a:gd name="connsiteX3" fmla="*/ 4147973 w 4147973"/>
              <a:gd name="connsiteY3" fmla="*/ 10671174 h 10671174"/>
              <a:gd name="connsiteX4" fmla="*/ 11434 w 4147973"/>
              <a:gd name="connsiteY4" fmla="*/ 10671174 h 10671174"/>
              <a:gd name="connsiteX5" fmla="*/ 0 w 4147973"/>
              <a:gd name="connsiteY5" fmla="*/ 2238832 h 10671174"/>
              <a:gd name="connsiteX0" fmla="*/ 0 w 4147973"/>
              <a:gd name="connsiteY0" fmla="*/ 2238832 h 10671174"/>
              <a:gd name="connsiteX1" fmla="*/ 2388844 w 4147973"/>
              <a:gd name="connsiteY1" fmla="*/ 0 h 10671174"/>
              <a:gd name="connsiteX2" fmla="*/ 4146591 w 4147973"/>
              <a:gd name="connsiteY2" fmla="*/ 1866364 h 10671174"/>
              <a:gd name="connsiteX3" fmla="*/ 4147973 w 4147973"/>
              <a:gd name="connsiteY3" fmla="*/ 10671174 h 10671174"/>
              <a:gd name="connsiteX4" fmla="*/ 11434 w 4147973"/>
              <a:gd name="connsiteY4" fmla="*/ 10671174 h 10671174"/>
              <a:gd name="connsiteX5" fmla="*/ 0 w 4147973"/>
              <a:gd name="connsiteY5" fmla="*/ 2238832 h 10671174"/>
              <a:gd name="connsiteX0" fmla="*/ 0 w 4147973"/>
              <a:gd name="connsiteY0" fmla="*/ 2238832 h 10671174"/>
              <a:gd name="connsiteX1" fmla="*/ 2388844 w 4147973"/>
              <a:gd name="connsiteY1" fmla="*/ 0 h 10671174"/>
              <a:gd name="connsiteX2" fmla="*/ 4146591 w 4147973"/>
              <a:gd name="connsiteY2" fmla="*/ 1866364 h 10671174"/>
              <a:gd name="connsiteX3" fmla="*/ 4147973 w 4147973"/>
              <a:gd name="connsiteY3" fmla="*/ 10671174 h 10671174"/>
              <a:gd name="connsiteX4" fmla="*/ 11434 w 4147973"/>
              <a:gd name="connsiteY4" fmla="*/ 10671174 h 10671174"/>
              <a:gd name="connsiteX5" fmla="*/ 0 w 4147973"/>
              <a:gd name="connsiteY5" fmla="*/ 2238832 h 10671174"/>
              <a:gd name="connsiteX0" fmla="*/ 0 w 4149694"/>
              <a:gd name="connsiteY0" fmla="*/ 2238832 h 10671174"/>
              <a:gd name="connsiteX1" fmla="*/ 2388844 w 4149694"/>
              <a:gd name="connsiteY1" fmla="*/ 0 h 10671174"/>
              <a:gd name="connsiteX2" fmla="*/ 4146591 w 4149694"/>
              <a:gd name="connsiteY2" fmla="*/ 1866364 h 10671174"/>
              <a:gd name="connsiteX3" fmla="*/ 4149694 w 4149694"/>
              <a:gd name="connsiteY3" fmla="*/ 9388556 h 10671174"/>
              <a:gd name="connsiteX4" fmla="*/ 11434 w 4149694"/>
              <a:gd name="connsiteY4" fmla="*/ 10671174 h 10671174"/>
              <a:gd name="connsiteX5" fmla="*/ 0 w 4149694"/>
              <a:gd name="connsiteY5" fmla="*/ 2238832 h 10671174"/>
              <a:gd name="connsiteX0" fmla="*/ 0 w 4149694"/>
              <a:gd name="connsiteY0" fmla="*/ 2238832 h 9388556"/>
              <a:gd name="connsiteX1" fmla="*/ 2388844 w 4149694"/>
              <a:gd name="connsiteY1" fmla="*/ 0 h 9388556"/>
              <a:gd name="connsiteX2" fmla="*/ 4146591 w 4149694"/>
              <a:gd name="connsiteY2" fmla="*/ 1866364 h 9388556"/>
              <a:gd name="connsiteX3" fmla="*/ 4149694 w 4149694"/>
              <a:gd name="connsiteY3" fmla="*/ 9388556 h 9388556"/>
              <a:gd name="connsiteX4" fmla="*/ 11486 w 4149694"/>
              <a:gd name="connsiteY4" fmla="*/ 4981407 h 9388556"/>
              <a:gd name="connsiteX5" fmla="*/ 0 w 4149694"/>
              <a:gd name="connsiteY5" fmla="*/ 2238832 h 9388556"/>
              <a:gd name="connsiteX0" fmla="*/ 0 w 4149694"/>
              <a:gd name="connsiteY0" fmla="*/ 2238832 h 9388556"/>
              <a:gd name="connsiteX1" fmla="*/ 2388844 w 4149694"/>
              <a:gd name="connsiteY1" fmla="*/ 0 h 9388556"/>
              <a:gd name="connsiteX2" fmla="*/ 4146591 w 4149694"/>
              <a:gd name="connsiteY2" fmla="*/ 1866364 h 9388556"/>
              <a:gd name="connsiteX3" fmla="*/ 4149694 w 4149694"/>
              <a:gd name="connsiteY3" fmla="*/ 9388556 h 9388556"/>
              <a:gd name="connsiteX4" fmla="*/ 11486 w 4149694"/>
              <a:gd name="connsiteY4" fmla="*/ 4981407 h 9388556"/>
              <a:gd name="connsiteX5" fmla="*/ 0 w 4149694"/>
              <a:gd name="connsiteY5" fmla="*/ 2238832 h 93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9694" h="9388556">
                <a:moveTo>
                  <a:pt x="0" y="2238832"/>
                </a:moveTo>
                <a:cubicBezTo>
                  <a:pt x="841089" y="1524825"/>
                  <a:pt x="1334584" y="894625"/>
                  <a:pt x="2388844" y="0"/>
                </a:cubicBezTo>
                <a:lnTo>
                  <a:pt x="4146591" y="1866364"/>
                </a:lnTo>
                <a:cubicBezTo>
                  <a:pt x="4147052" y="4801301"/>
                  <a:pt x="4149233" y="6453619"/>
                  <a:pt x="4149694" y="9388556"/>
                </a:cubicBezTo>
                <a:lnTo>
                  <a:pt x="11486" y="4981407"/>
                </a:lnTo>
                <a:cubicBezTo>
                  <a:pt x="9550" y="2168850"/>
                  <a:pt x="15401" y="5051753"/>
                  <a:pt x="0" y="223883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ea typeface="+mn-ea"/>
              <a:cs typeface="+mn-cs"/>
            </a:endParaRPr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8EE9500B-0545-AF49-9DFD-CE1051350B89}"/>
              </a:ext>
            </a:extLst>
          </p:cNvPr>
          <p:cNvSpPr txBox="1">
            <a:spLocks/>
          </p:cNvSpPr>
          <p:nvPr/>
        </p:nvSpPr>
        <p:spPr bwMode="gray">
          <a:xfrm>
            <a:off x="391414" y="599877"/>
            <a:ext cx="7564962" cy="3217948"/>
          </a:xfrm>
          <a:prstGeom prst="rect">
            <a:avLst/>
          </a:prstGeom>
          <a:ln>
            <a:noFill/>
          </a:ln>
        </p:spPr>
        <p:txBody>
          <a:bodyPr lIns="68134" tIns="34052" rIns="68134" bIns="34052" anchor="ctr" anchorCtr="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114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374A9A"/>
                </a:solidFill>
                <a:effectLst/>
                <a:uLnTx/>
                <a:uFillTx/>
                <a:latin typeface="EnBW DIN Pro Medium" panose="020B0604020101020102" pitchFamily="34" charset="0"/>
                <a:cs typeface="EnBW DIN Pro Medium" panose="020B0604020101020102" pitchFamily="34" charset="0"/>
                <a:sym typeface="EnBW DIN Pro"/>
              </a:rPr>
              <a:t>Angebote</a:t>
            </a:r>
          </a:p>
          <a:p>
            <a:pPr marL="0" marR="0" lvl="0" indent="0" algn="l" defTabSz="681145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374A9A"/>
                </a:solidFill>
                <a:effectLst/>
                <a:uLnTx/>
                <a:uFillTx/>
                <a:latin typeface="EnBW DIN Pro Medium" panose="020B0604020101020102" pitchFamily="34" charset="0"/>
                <a:cs typeface="EnBW DIN Pro Medium" panose="020B0604020101020102" pitchFamily="34" charset="0"/>
                <a:sym typeface="EnBW DIN Pro"/>
              </a:rPr>
              <a:t>für Privatkunden</a:t>
            </a:r>
          </a:p>
        </p:txBody>
      </p:sp>
      <p:sp>
        <p:nvSpPr>
          <p:cNvPr id="12" name="Dreieck 40">
            <a:extLst>
              <a:ext uri="{FF2B5EF4-FFF2-40B4-BE49-F238E27FC236}">
                <a16:creationId xmlns:a16="http://schemas.microsoft.com/office/drawing/2014/main" id="{944F982D-2C2D-7D4B-BDAA-015D0684450F}"/>
              </a:ext>
            </a:extLst>
          </p:cNvPr>
          <p:cNvSpPr/>
          <p:nvPr/>
        </p:nvSpPr>
        <p:spPr bwMode="auto">
          <a:xfrm>
            <a:off x="382063" y="4407954"/>
            <a:ext cx="1615682" cy="741288"/>
          </a:xfrm>
          <a:custGeom>
            <a:avLst/>
            <a:gdLst>
              <a:gd name="connsiteX0" fmla="*/ 0 w 1672832"/>
              <a:gd name="connsiteY0" fmla="*/ 792088 h 792088"/>
              <a:gd name="connsiteX1" fmla="*/ 830059 w 1672832"/>
              <a:gd name="connsiteY1" fmla="*/ 0 h 792088"/>
              <a:gd name="connsiteX2" fmla="*/ 1672832 w 1672832"/>
              <a:gd name="connsiteY2" fmla="*/ 792088 h 792088"/>
              <a:gd name="connsiteX3" fmla="*/ 0 w 1672832"/>
              <a:gd name="connsiteY3" fmla="*/ 792088 h 792088"/>
              <a:gd name="connsiteX0" fmla="*/ 0 w 1618857"/>
              <a:gd name="connsiteY0" fmla="*/ 792088 h 792088"/>
              <a:gd name="connsiteX1" fmla="*/ 830059 w 1618857"/>
              <a:gd name="connsiteY1" fmla="*/ 0 h 792088"/>
              <a:gd name="connsiteX2" fmla="*/ 1618857 w 1618857"/>
              <a:gd name="connsiteY2" fmla="*/ 741288 h 792088"/>
              <a:gd name="connsiteX3" fmla="*/ 0 w 1618857"/>
              <a:gd name="connsiteY3" fmla="*/ 792088 h 792088"/>
              <a:gd name="connsiteX0" fmla="*/ 0 w 1615682"/>
              <a:gd name="connsiteY0" fmla="*/ 738113 h 741288"/>
              <a:gd name="connsiteX1" fmla="*/ 826884 w 1615682"/>
              <a:gd name="connsiteY1" fmla="*/ 0 h 741288"/>
              <a:gd name="connsiteX2" fmla="*/ 1615682 w 1615682"/>
              <a:gd name="connsiteY2" fmla="*/ 741288 h 741288"/>
              <a:gd name="connsiteX3" fmla="*/ 0 w 1615682"/>
              <a:gd name="connsiteY3" fmla="*/ 738113 h 74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5682" h="741288">
                <a:moveTo>
                  <a:pt x="0" y="738113"/>
                </a:moveTo>
                <a:lnTo>
                  <a:pt x="826884" y="0"/>
                </a:lnTo>
                <a:lnTo>
                  <a:pt x="1615682" y="741288"/>
                </a:lnTo>
                <a:lnTo>
                  <a:pt x="0" y="738113"/>
                </a:lnTo>
                <a:close/>
              </a:path>
            </a:pathLst>
          </a:custGeom>
          <a:solidFill>
            <a:srgbClr val="374A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ea typeface="+mn-ea"/>
              <a:cs typeface="+mn-cs"/>
            </a:endParaRPr>
          </a:p>
        </p:txBody>
      </p:sp>
      <p:sp>
        <p:nvSpPr>
          <p:cNvPr id="15" name="Rechteck 41">
            <a:extLst>
              <a:ext uri="{FF2B5EF4-FFF2-40B4-BE49-F238E27FC236}">
                <a16:creationId xmlns:a16="http://schemas.microsoft.com/office/drawing/2014/main" id="{C628D250-9ED1-F440-BF26-564FFDB902CC}"/>
              </a:ext>
            </a:extLst>
          </p:cNvPr>
          <p:cNvSpPr/>
          <p:nvPr/>
        </p:nvSpPr>
        <p:spPr bwMode="auto">
          <a:xfrm rot="18807258">
            <a:off x="7735335" y="-1077093"/>
            <a:ext cx="1600987" cy="3202745"/>
          </a:xfrm>
          <a:custGeom>
            <a:avLst/>
            <a:gdLst>
              <a:gd name="connsiteX0" fmla="*/ 0 w 3624803"/>
              <a:gd name="connsiteY0" fmla="*/ 0 h 11090548"/>
              <a:gd name="connsiteX1" fmla="*/ 3624803 w 3624803"/>
              <a:gd name="connsiteY1" fmla="*/ 0 h 11090548"/>
              <a:gd name="connsiteX2" fmla="*/ 3624803 w 3624803"/>
              <a:gd name="connsiteY2" fmla="*/ 11090548 h 11090548"/>
              <a:gd name="connsiteX3" fmla="*/ 0 w 3624803"/>
              <a:gd name="connsiteY3" fmla="*/ 11090548 h 11090548"/>
              <a:gd name="connsiteX4" fmla="*/ 0 w 3624803"/>
              <a:gd name="connsiteY4" fmla="*/ 0 h 11090548"/>
              <a:gd name="connsiteX0" fmla="*/ 6233 w 3631036"/>
              <a:gd name="connsiteY0" fmla="*/ 0 h 11090548"/>
              <a:gd name="connsiteX1" fmla="*/ 3631036 w 3631036"/>
              <a:gd name="connsiteY1" fmla="*/ 0 h 11090548"/>
              <a:gd name="connsiteX2" fmla="*/ 3631036 w 3631036"/>
              <a:gd name="connsiteY2" fmla="*/ 11090548 h 11090548"/>
              <a:gd name="connsiteX3" fmla="*/ 0 w 3631036"/>
              <a:gd name="connsiteY3" fmla="*/ 8325251 h 11090548"/>
              <a:gd name="connsiteX4" fmla="*/ 6233 w 3631036"/>
              <a:gd name="connsiteY4" fmla="*/ 0 h 11090548"/>
              <a:gd name="connsiteX0" fmla="*/ 6233 w 3631036"/>
              <a:gd name="connsiteY0" fmla="*/ 0 h 8325251"/>
              <a:gd name="connsiteX1" fmla="*/ 3631036 w 3631036"/>
              <a:gd name="connsiteY1" fmla="*/ 0 h 8325251"/>
              <a:gd name="connsiteX2" fmla="*/ 972103 w 3631036"/>
              <a:gd name="connsiteY2" fmla="*/ 6555784 h 8325251"/>
              <a:gd name="connsiteX3" fmla="*/ 0 w 3631036"/>
              <a:gd name="connsiteY3" fmla="*/ 8325251 h 8325251"/>
              <a:gd name="connsiteX4" fmla="*/ 6233 w 3631036"/>
              <a:gd name="connsiteY4" fmla="*/ 0 h 8325251"/>
              <a:gd name="connsiteX0" fmla="*/ 6233 w 3631036"/>
              <a:gd name="connsiteY0" fmla="*/ 0 h 8325251"/>
              <a:gd name="connsiteX1" fmla="*/ 3631036 w 3631036"/>
              <a:gd name="connsiteY1" fmla="*/ 0 h 8325251"/>
              <a:gd name="connsiteX2" fmla="*/ 1591162 w 3631036"/>
              <a:gd name="connsiteY2" fmla="*/ 6835256 h 8325251"/>
              <a:gd name="connsiteX3" fmla="*/ 0 w 3631036"/>
              <a:gd name="connsiteY3" fmla="*/ 8325251 h 8325251"/>
              <a:gd name="connsiteX4" fmla="*/ 6233 w 3631036"/>
              <a:gd name="connsiteY4" fmla="*/ 0 h 8325251"/>
              <a:gd name="connsiteX0" fmla="*/ 6233 w 1591162"/>
              <a:gd name="connsiteY0" fmla="*/ 0 h 8325251"/>
              <a:gd name="connsiteX1" fmla="*/ 1273224 w 1591162"/>
              <a:gd name="connsiteY1" fmla="*/ 5729402 h 8325251"/>
              <a:gd name="connsiteX2" fmla="*/ 1591162 w 1591162"/>
              <a:gd name="connsiteY2" fmla="*/ 6835256 h 8325251"/>
              <a:gd name="connsiteX3" fmla="*/ 0 w 1591162"/>
              <a:gd name="connsiteY3" fmla="*/ 8325251 h 8325251"/>
              <a:gd name="connsiteX4" fmla="*/ 6233 w 1591162"/>
              <a:gd name="connsiteY4" fmla="*/ 0 h 8325251"/>
              <a:gd name="connsiteX0" fmla="*/ 4489 w 1591162"/>
              <a:gd name="connsiteY0" fmla="*/ 0 h 3166958"/>
              <a:gd name="connsiteX1" fmla="*/ 1273224 w 1591162"/>
              <a:gd name="connsiteY1" fmla="*/ 571109 h 3166958"/>
              <a:gd name="connsiteX2" fmla="*/ 1591162 w 1591162"/>
              <a:gd name="connsiteY2" fmla="*/ 1676963 h 3166958"/>
              <a:gd name="connsiteX3" fmla="*/ 0 w 1591162"/>
              <a:gd name="connsiteY3" fmla="*/ 3166958 h 3166958"/>
              <a:gd name="connsiteX4" fmla="*/ 4489 w 1591162"/>
              <a:gd name="connsiteY4" fmla="*/ 0 h 3166958"/>
              <a:gd name="connsiteX0" fmla="*/ 4489 w 1591162"/>
              <a:gd name="connsiteY0" fmla="*/ 0 h 3166958"/>
              <a:gd name="connsiteX1" fmla="*/ 796345 w 1591162"/>
              <a:gd name="connsiteY1" fmla="*/ 950950 h 3166958"/>
              <a:gd name="connsiteX2" fmla="*/ 1591162 w 1591162"/>
              <a:gd name="connsiteY2" fmla="*/ 1676963 h 3166958"/>
              <a:gd name="connsiteX3" fmla="*/ 0 w 1591162"/>
              <a:gd name="connsiteY3" fmla="*/ 3166958 h 3166958"/>
              <a:gd name="connsiteX4" fmla="*/ 4489 w 1591162"/>
              <a:gd name="connsiteY4" fmla="*/ 0 h 3166958"/>
              <a:gd name="connsiteX0" fmla="*/ 4489 w 1591162"/>
              <a:gd name="connsiteY0" fmla="*/ 0 h 3166958"/>
              <a:gd name="connsiteX1" fmla="*/ 853241 w 1591162"/>
              <a:gd name="connsiteY1" fmla="*/ 897045 h 3166958"/>
              <a:gd name="connsiteX2" fmla="*/ 1591162 w 1591162"/>
              <a:gd name="connsiteY2" fmla="*/ 1676963 h 3166958"/>
              <a:gd name="connsiteX3" fmla="*/ 0 w 1591162"/>
              <a:gd name="connsiteY3" fmla="*/ 3166958 h 3166958"/>
              <a:gd name="connsiteX4" fmla="*/ 4489 w 1591162"/>
              <a:gd name="connsiteY4" fmla="*/ 0 h 3166958"/>
              <a:gd name="connsiteX0" fmla="*/ 11888 w 1598561"/>
              <a:gd name="connsiteY0" fmla="*/ 0 h 3191463"/>
              <a:gd name="connsiteX1" fmla="*/ 860640 w 1598561"/>
              <a:gd name="connsiteY1" fmla="*/ 897045 h 3191463"/>
              <a:gd name="connsiteX2" fmla="*/ 1598561 w 1598561"/>
              <a:gd name="connsiteY2" fmla="*/ 1676963 h 3191463"/>
              <a:gd name="connsiteX3" fmla="*/ 0 w 1598561"/>
              <a:gd name="connsiteY3" fmla="*/ 3191463 h 3191463"/>
              <a:gd name="connsiteX4" fmla="*/ 11888 w 1598561"/>
              <a:gd name="connsiteY4" fmla="*/ 0 h 3191463"/>
              <a:gd name="connsiteX0" fmla="*/ 9946 w 1598561"/>
              <a:gd name="connsiteY0" fmla="*/ 0 h 3202745"/>
              <a:gd name="connsiteX1" fmla="*/ 860640 w 1598561"/>
              <a:gd name="connsiteY1" fmla="*/ 908327 h 3202745"/>
              <a:gd name="connsiteX2" fmla="*/ 1598561 w 1598561"/>
              <a:gd name="connsiteY2" fmla="*/ 1688245 h 3202745"/>
              <a:gd name="connsiteX3" fmla="*/ 0 w 1598561"/>
              <a:gd name="connsiteY3" fmla="*/ 3202745 h 3202745"/>
              <a:gd name="connsiteX4" fmla="*/ 9946 w 1598561"/>
              <a:gd name="connsiteY4" fmla="*/ 0 h 3202745"/>
              <a:gd name="connsiteX0" fmla="*/ 9946 w 1600987"/>
              <a:gd name="connsiteY0" fmla="*/ 0 h 3202745"/>
              <a:gd name="connsiteX1" fmla="*/ 860640 w 1600987"/>
              <a:gd name="connsiteY1" fmla="*/ 908327 h 3202745"/>
              <a:gd name="connsiteX2" fmla="*/ 1600987 w 1600987"/>
              <a:gd name="connsiteY2" fmla="*/ 1681573 h 3202745"/>
              <a:gd name="connsiteX3" fmla="*/ 0 w 1600987"/>
              <a:gd name="connsiteY3" fmla="*/ 3202745 h 3202745"/>
              <a:gd name="connsiteX4" fmla="*/ 9946 w 1600987"/>
              <a:gd name="connsiteY4" fmla="*/ 0 h 3202745"/>
              <a:gd name="connsiteX0" fmla="*/ 9946 w 1600987"/>
              <a:gd name="connsiteY0" fmla="*/ 0 h 3202745"/>
              <a:gd name="connsiteX1" fmla="*/ 862945 w 1600987"/>
              <a:gd name="connsiteY1" fmla="*/ 906144 h 3202745"/>
              <a:gd name="connsiteX2" fmla="*/ 1600987 w 1600987"/>
              <a:gd name="connsiteY2" fmla="*/ 1681573 h 3202745"/>
              <a:gd name="connsiteX3" fmla="*/ 0 w 1600987"/>
              <a:gd name="connsiteY3" fmla="*/ 3202745 h 3202745"/>
              <a:gd name="connsiteX4" fmla="*/ 9946 w 1600987"/>
              <a:gd name="connsiteY4" fmla="*/ 0 h 320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987" h="3202745">
                <a:moveTo>
                  <a:pt x="9946" y="0"/>
                </a:moveTo>
                <a:lnTo>
                  <a:pt x="862945" y="906144"/>
                </a:lnTo>
                <a:lnTo>
                  <a:pt x="1600987" y="1681573"/>
                </a:lnTo>
                <a:lnTo>
                  <a:pt x="0" y="3202745"/>
                </a:lnTo>
                <a:cubicBezTo>
                  <a:pt x="2078" y="427661"/>
                  <a:pt x="7868" y="2775084"/>
                  <a:pt x="9946" y="0"/>
                </a:cubicBezTo>
                <a:close/>
              </a:path>
            </a:pathLst>
          </a:custGeom>
          <a:solidFill>
            <a:srgbClr val="374A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ea typeface="+mn-ea"/>
              <a:cs typeface="+mn-cs"/>
            </a:endParaRPr>
          </a:p>
        </p:txBody>
      </p:sp>
      <p:pic>
        <p:nvPicPr>
          <p:cNvPr id="16" name="Picture 3" descr="S:\NetCom\gg\ggp\marketing\cd\cd-manual\01_Basiselemente\01_Logo\NetComBW\Sonstige, Other\PNG (sRGB, MS Office 97-2000)\NetComBW_Logo_Weiss_sRGB.png">
            <a:extLst>
              <a:ext uri="{FF2B5EF4-FFF2-40B4-BE49-F238E27FC236}">
                <a16:creationId xmlns:a16="http://schemas.microsoft.com/office/drawing/2014/main" id="{6C9CAAA1-F543-8044-A467-F08487D01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567" y="381380"/>
            <a:ext cx="1061678" cy="218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8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uiExpand="1" build="p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1" name="Grafik 110" descr="Ein Bild, das sitzend, drinnen, Sofa, Sitz enthält.&#10;&#10;Automatisch generierte Beschreibung">
            <a:extLst>
              <a:ext uri="{FF2B5EF4-FFF2-40B4-BE49-F238E27FC236}">
                <a16:creationId xmlns:a16="http://schemas.microsoft.com/office/drawing/2014/main" id="{6A917754-7E5F-4579-9ACD-7C1921F8A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4516" t="20523" b="19672"/>
          <a:stretch/>
        </p:blipFill>
        <p:spPr>
          <a:xfrm>
            <a:off x="0" y="1079943"/>
            <a:ext cx="9144000" cy="3817990"/>
          </a:xfrm>
          <a:prstGeom prst="rect">
            <a:avLst/>
          </a:prstGeom>
        </p:spPr>
      </p:pic>
      <p:sp>
        <p:nvSpPr>
          <p:cNvPr id="112" name="Textplatzhalter 3">
            <a:extLst>
              <a:ext uri="{FF2B5EF4-FFF2-40B4-BE49-F238E27FC236}">
                <a16:creationId xmlns:a16="http://schemas.microsoft.com/office/drawing/2014/main" id="{A544BC3D-60EB-4966-AFAF-7DC97FE9793C}"/>
              </a:ext>
            </a:extLst>
          </p:cNvPr>
          <p:cNvSpPr txBox="1">
            <a:spLocks/>
          </p:cNvSpPr>
          <p:nvPr/>
        </p:nvSpPr>
        <p:spPr>
          <a:xfrm flipH="1">
            <a:off x="-508" y="1065846"/>
            <a:ext cx="9144000" cy="383457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2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21468" indent="-121468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242935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0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364403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485870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</a:defRPr>
            </a:lvl6pPr>
            <a:lvl7pPr marL="1893780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236588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2579397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43" indent="-285743" defTabSz="914378">
              <a:buClr>
                <a:srgbClr val="FF9900"/>
              </a:buClr>
              <a:buFont typeface="EnBW DIN Pro" panose="020B0504020101020102" pitchFamily="34" charset="0"/>
              <a:buChar char="»"/>
            </a:pPr>
            <a:endParaRPr lang="de-DE" b="0" kern="0" dirty="0">
              <a:solidFill>
                <a:srgbClr val="3B3B3B"/>
              </a:solidFill>
            </a:endParaRPr>
          </a:p>
        </p:txBody>
      </p:sp>
      <p:sp>
        <p:nvSpPr>
          <p:cNvPr id="6" name="Rechteck 5" hidden="1"/>
          <p:cNvSpPr/>
          <p:nvPr>
            <p:custDataLst>
              <p:tags r:id="rId2"/>
            </p:custDataLst>
          </p:nvPr>
        </p:nvSpPr>
        <p:spPr bwMode="auto">
          <a:xfrm>
            <a:off x="1" y="1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200" dirty="0">
              <a:solidFill>
                <a:srgbClr val="3B3B3B"/>
              </a:solidFill>
              <a:latin typeface="EnBW DIN Pro"/>
              <a:sym typeface="EnBW DIN Pro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1145" y="392060"/>
            <a:ext cx="7082375" cy="430887"/>
          </a:xfrm>
        </p:spPr>
        <p:txBody>
          <a:bodyPr vert="horz"/>
          <a:lstStyle/>
          <a:p>
            <a:r>
              <a:rPr lang="de-DE" dirty="0"/>
              <a:t>Angebote für Privatkunden</a:t>
            </a:r>
            <a:br>
              <a:rPr lang="de-DE" dirty="0"/>
            </a:br>
            <a:r>
              <a:rPr lang="de-DE" sz="1200" dirty="0"/>
              <a:t>Ob Internet, Telefon oder IPTV — wir sind Ihr Ansprechpartner</a:t>
            </a:r>
            <a:endParaRPr lang="de-DE" dirty="0"/>
          </a:p>
        </p:txBody>
      </p:sp>
      <p:sp>
        <p:nvSpPr>
          <p:cNvPr id="84" name="Textplatzhalter 3">
            <a:extLst>
              <a:ext uri="{FF2B5EF4-FFF2-40B4-BE49-F238E27FC236}">
                <a16:creationId xmlns:a16="http://schemas.microsoft.com/office/drawing/2014/main" id="{E3DE0B63-389D-48AA-8693-444C10537A98}"/>
              </a:ext>
            </a:extLst>
          </p:cNvPr>
          <p:cNvSpPr txBox="1">
            <a:spLocks/>
          </p:cNvSpPr>
          <p:nvPr/>
        </p:nvSpPr>
        <p:spPr>
          <a:xfrm>
            <a:off x="2" y="1074973"/>
            <a:ext cx="2302341" cy="382792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0981">
                <a:srgbClr val="F3F3F3">
                  <a:alpha val="54000"/>
                </a:srgbClr>
              </a:gs>
              <a:gs pos="43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77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  <a:tileRect/>
          </a:gradFill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2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21468" indent="-121468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242935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0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364403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485870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</a:defRPr>
            </a:lvl6pPr>
            <a:lvl7pPr marL="1893780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236588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2579397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72796" indent="-172796" defTabSz="914378">
              <a:buClr>
                <a:srgbClr val="FF9900"/>
              </a:buClr>
              <a:buFont typeface="EnBW DIN Pro" panose="020B0504020101020102" pitchFamily="34" charset="0"/>
              <a:buChar char="»"/>
            </a:pPr>
            <a:endParaRPr lang="de-DE" b="0" dirty="0">
              <a:solidFill>
                <a:srgbClr val="3B3B3B"/>
              </a:solidFill>
            </a:endParaRPr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251521" y="1257822"/>
            <a:ext cx="2912467" cy="381834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2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21468" indent="-121468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2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242935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0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364403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485870" indent="-121468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000">
                <a:solidFill>
                  <a:schemeClr val="tx1"/>
                </a:solidFill>
                <a:latin typeface="+mn-lt"/>
              </a:defRPr>
            </a:lvl6pPr>
            <a:lvl7pPr marL="1893780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236588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2579397" indent="-130934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914378">
              <a:buClr>
                <a:srgbClr val="FF9900"/>
              </a:buClr>
            </a:pPr>
            <a:r>
              <a:rPr lang="de-DE" sz="1800" dirty="0">
                <a:solidFill>
                  <a:srgbClr val="000099"/>
                </a:solidFill>
              </a:rPr>
              <a:t>GLASFASER.home</a:t>
            </a:r>
            <a:endParaRPr lang="de-DE" b="0" kern="0" dirty="0">
              <a:solidFill>
                <a:srgbClr val="3B3B3B"/>
              </a:solidFill>
            </a:endParaRPr>
          </a:p>
        </p:txBody>
      </p: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7D0DE96-6E81-4F1C-995D-249B26F50C9D}"/>
              </a:ext>
            </a:extLst>
          </p:cNvPr>
          <p:cNvGrpSpPr/>
          <p:nvPr/>
        </p:nvGrpSpPr>
        <p:grpSpPr>
          <a:xfrm>
            <a:off x="4821334" y="151576"/>
            <a:ext cx="1296000" cy="1297164"/>
            <a:chOff x="10778823" y="2080127"/>
            <a:chExt cx="1483300" cy="1484632"/>
          </a:xfrm>
        </p:grpSpPr>
        <p:sp>
          <p:nvSpPr>
            <p:cNvPr id="11" name="Ellipse 10"/>
            <p:cNvSpPr/>
            <p:nvPr/>
          </p:nvSpPr>
          <p:spPr bwMode="auto">
            <a:xfrm>
              <a:off x="10778823" y="2080127"/>
              <a:ext cx="1483300" cy="1484632"/>
            </a:xfrm>
            <a:prstGeom prst="ellipse">
              <a:avLst/>
            </a:prstGeom>
            <a:gradFill flip="none" rotWithShape="1">
              <a:gsLst>
                <a:gs pos="0">
                  <a:srgbClr val="EE7700"/>
                </a:gs>
                <a:gs pos="100000">
                  <a:srgbClr val="FF9900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685600"/>
              <a:endParaRPr lang="de-DE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12" name="Textfeld 11"/>
            <p:cNvSpPr txBox="1"/>
            <p:nvPr/>
          </p:nvSpPr>
          <p:spPr bwMode="gray">
            <a:xfrm>
              <a:off x="10836397" y="2322627"/>
              <a:ext cx="1368152" cy="951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/>
              <a:r>
                <a:rPr lang="de-DE" sz="900" dirty="0">
                  <a:solidFill>
                    <a:srgbClr val="FFFFFF"/>
                  </a:solidFill>
                  <a:latin typeface="EnBW DIN Pro"/>
                </a:rPr>
                <a:t>Egal ob </a:t>
              </a:r>
              <a:br>
                <a:rPr lang="de-DE" sz="900" dirty="0">
                  <a:solidFill>
                    <a:srgbClr val="FFFFFF"/>
                  </a:solidFill>
                  <a:latin typeface="EnBW DIN Pro"/>
                </a:rPr>
              </a:br>
              <a:r>
                <a:rPr lang="de-DE" sz="900" dirty="0">
                  <a:solidFill>
                    <a:srgbClr val="FFFFFF"/>
                  </a:solidFill>
                  <a:latin typeface="EnBW DIN Pro Medium" panose="020B0604020101020102" pitchFamily="34" charset="0"/>
                  <a:cs typeface="EnBW DIN Pro Medium" panose="020B0604020101020102" pitchFamily="34" charset="0"/>
                </a:rPr>
                <a:t>Dauer-Surfer </a:t>
              </a:r>
              <a:r>
                <a:rPr lang="de-DE" sz="900" dirty="0">
                  <a:solidFill>
                    <a:srgbClr val="FFFFFF"/>
                  </a:solidFill>
                  <a:latin typeface="EnBW DIN Pro"/>
                </a:rPr>
                <a:t>oder </a:t>
              </a:r>
              <a:r>
                <a:rPr lang="de-DE" sz="900" dirty="0">
                  <a:solidFill>
                    <a:srgbClr val="FFFFFF"/>
                  </a:solidFill>
                  <a:latin typeface="EnBW DIN Pro Medium" panose="020B0604020101020102" pitchFamily="34" charset="0"/>
                  <a:cs typeface="EnBW DIN Pro Medium" panose="020B0604020101020102" pitchFamily="34" charset="0"/>
                </a:rPr>
                <a:t>Gelegenheitsnutzer </a:t>
              </a:r>
              <a:br>
                <a:rPr lang="de-DE" sz="900" dirty="0">
                  <a:solidFill>
                    <a:srgbClr val="FFFFFF"/>
                  </a:solidFill>
                  <a:latin typeface="EnBW DIN Pro Medium" panose="020B0604020101020102" pitchFamily="34" charset="0"/>
                  <a:cs typeface="EnBW DIN Pro Medium" panose="020B0604020101020102" pitchFamily="34" charset="0"/>
                </a:rPr>
              </a:br>
              <a:r>
                <a:rPr lang="de-DE" sz="900" dirty="0">
                  <a:solidFill>
                    <a:srgbClr val="FFFFFF"/>
                  </a:solidFill>
                  <a:latin typeface="EnBW DIN Pro"/>
                </a:rPr>
                <a:t>- wir haben den </a:t>
              </a:r>
              <a:br>
                <a:rPr lang="de-DE" sz="900" dirty="0">
                  <a:solidFill>
                    <a:srgbClr val="FFFFFF"/>
                  </a:solidFill>
                  <a:latin typeface="EnBW DIN Pro"/>
                </a:rPr>
              </a:br>
              <a:r>
                <a:rPr lang="de-DE" sz="900" dirty="0">
                  <a:solidFill>
                    <a:srgbClr val="FFFFFF"/>
                  </a:solidFill>
                  <a:latin typeface="EnBW DIN Pro"/>
                </a:rPr>
                <a:t>passenden Tarif </a:t>
              </a:r>
              <a:br>
                <a:rPr lang="de-DE" sz="900" dirty="0">
                  <a:solidFill>
                    <a:srgbClr val="FFFFFF"/>
                  </a:solidFill>
                  <a:latin typeface="EnBW DIN Pro"/>
                </a:rPr>
              </a:br>
              <a:r>
                <a:rPr lang="de-DE" sz="900" dirty="0">
                  <a:solidFill>
                    <a:srgbClr val="FFFFFF"/>
                  </a:solidFill>
                  <a:latin typeface="EnBW DIN Pro"/>
                </a:rPr>
                <a:t>für Sie!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CA3B9D6-BE92-43FD-9E19-A2D4FBB226F5}"/>
              </a:ext>
            </a:extLst>
          </p:cNvPr>
          <p:cNvGrpSpPr/>
          <p:nvPr/>
        </p:nvGrpSpPr>
        <p:grpSpPr>
          <a:xfrm>
            <a:off x="287525" y="2042201"/>
            <a:ext cx="7362777" cy="2797802"/>
            <a:chOff x="757800" y="2083908"/>
            <a:chExt cx="7362777" cy="2797802"/>
          </a:xfrm>
        </p:grpSpPr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15947132-EEA3-47B1-BB93-925CE8560D45}"/>
                </a:ext>
              </a:extLst>
            </p:cNvPr>
            <p:cNvSpPr/>
            <p:nvPr/>
          </p:nvSpPr>
          <p:spPr bwMode="auto">
            <a:xfrm>
              <a:off x="828431" y="2971317"/>
              <a:ext cx="1524183" cy="136079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FB5EE99A-0064-4DE7-A68A-3C96E043BD04}"/>
                </a:ext>
              </a:extLst>
            </p:cNvPr>
            <p:cNvSpPr/>
            <p:nvPr/>
          </p:nvSpPr>
          <p:spPr bwMode="auto">
            <a:xfrm>
              <a:off x="827584" y="3125183"/>
              <a:ext cx="7220359" cy="1756527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470D535-1E83-4FD8-BECC-FB6058B11A35}"/>
                </a:ext>
              </a:extLst>
            </p:cNvPr>
            <p:cNvSpPr/>
            <p:nvPr/>
          </p:nvSpPr>
          <p:spPr bwMode="auto">
            <a:xfrm>
              <a:off x="4258482" y="2969381"/>
              <a:ext cx="849248" cy="1912328"/>
            </a:xfrm>
            <a:prstGeom prst="rect">
              <a:avLst/>
            </a:prstGeom>
            <a:solidFill>
              <a:schemeClr val="bg1">
                <a:lumMod val="95000"/>
                <a:alpha val="74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27E291E4-EE4F-4544-8EE4-22AC4B890CEF}"/>
                </a:ext>
              </a:extLst>
            </p:cNvPr>
            <p:cNvSpPr/>
            <p:nvPr/>
          </p:nvSpPr>
          <p:spPr bwMode="auto">
            <a:xfrm>
              <a:off x="5238384" y="2796211"/>
              <a:ext cx="849248" cy="2085497"/>
            </a:xfrm>
            <a:prstGeom prst="rect">
              <a:avLst/>
            </a:prstGeom>
            <a:solidFill>
              <a:schemeClr val="bg1">
                <a:lumMod val="95000"/>
                <a:alpha val="74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3EA943F-6E89-42F9-BC6D-A0997469D063}"/>
                </a:ext>
              </a:extLst>
            </p:cNvPr>
            <p:cNvSpPr/>
            <p:nvPr/>
          </p:nvSpPr>
          <p:spPr bwMode="auto">
            <a:xfrm>
              <a:off x="6218286" y="2665952"/>
              <a:ext cx="849248" cy="2215755"/>
            </a:xfrm>
            <a:prstGeom prst="rect">
              <a:avLst/>
            </a:prstGeom>
            <a:solidFill>
              <a:schemeClr val="bg1">
                <a:lumMod val="95000"/>
                <a:alpha val="74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209094AE-F757-4367-9458-D312F9E46321}"/>
                </a:ext>
              </a:extLst>
            </p:cNvPr>
            <p:cNvSpPr/>
            <p:nvPr/>
          </p:nvSpPr>
          <p:spPr bwMode="auto">
            <a:xfrm>
              <a:off x="7198188" y="2510202"/>
              <a:ext cx="849248" cy="2371499"/>
            </a:xfrm>
            <a:prstGeom prst="rect">
              <a:avLst/>
            </a:prstGeom>
            <a:solidFill>
              <a:schemeClr val="bg1">
                <a:lumMod val="95000"/>
                <a:alpha val="73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049E3956-CC9C-4584-A454-CE4694A12148}"/>
                </a:ext>
              </a:extLst>
            </p:cNvPr>
            <p:cNvSpPr/>
            <p:nvPr/>
          </p:nvSpPr>
          <p:spPr bwMode="auto">
            <a:xfrm>
              <a:off x="4258481" y="2693336"/>
              <a:ext cx="855547" cy="282787"/>
            </a:xfrm>
            <a:prstGeom prst="rect">
              <a:avLst/>
            </a:prstGeom>
            <a:solidFill>
              <a:srgbClr val="FF99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58ADA94F-6F9C-47A5-A9FE-351074395588}"/>
                </a:ext>
              </a:extLst>
            </p:cNvPr>
            <p:cNvSpPr/>
            <p:nvPr/>
          </p:nvSpPr>
          <p:spPr bwMode="auto">
            <a:xfrm>
              <a:off x="5236878" y="2556259"/>
              <a:ext cx="857052" cy="282787"/>
            </a:xfrm>
            <a:prstGeom prst="rect">
              <a:avLst/>
            </a:prstGeom>
            <a:solidFill>
              <a:srgbClr val="FF99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F0FCF4E3-0835-46AC-B008-01AAD662D281}"/>
                </a:ext>
              </a:extLst>
            </p:cNvPr>
            <p:cNvSpPr/>
            <p:nvPr/>
          </p:nvSpPr>
          <p:spPr bwMode="auto">
            <a:xfrm>
              <a:off x="6224585" y="2414866"/>
              <a:ext cx="849248" cy="282787"/>
            </a:xfrm>
            <a:prstGeom prst="rect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42D46C72-0A2A-4983-BBFB-61214BFDCE1C}"/>
                </a:ext>
              </a:extLst>
            </p:cNvPr>
            <p:cNvSpPr/>
            <p:nvPr/>
          </p:nvSpPr>
          <p:spPr bwMode="auto">
            <a:xfrm>
              <a:off x="7198188" y="2273472"/>
              <a:ext cx="849248" cy="282787"/>
            </a:xfrm>
            <a:prstGeom prst="rect">
              <a:avLst/>
            </a:prstGeom>
            <a:solidFill>
              <a:srgbClr val="EE77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8BEE5830-77AE-4BC1-94ED-AC3FD3F061DD}"/>
                </a:ext>
              </a:extLst>
            </p:cNvPr>
            <p:cNvSpPr txBox="1"/>
            <p:nvPr/>
          </p:nvSpPr>
          <p:spPr bwMode="gray">
            <a:xfrm>
              <a:off x="7321038" y="2278673"/>
              <a:ext cx="6035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800" dirty="0">
                  <a:solidFill>
                    <a:srgbClr val="FFFFFF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1.000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105045BC-9790-4006-9A07-8EED70A34EDF}"/>
                </a:ext>
              </a:extLst>
            </p:cNvPr>
            <p:cNvSpPr txBox="1"/>
            <p:nvPr/>
          </p:nvSpPr>
          <p:spPr bwMode="gray">
            <a:xfrm>
              <a:off x="6341136" y="2423288"/>
              <a:ext cx="6035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800" dirty="0">
                  <a:solidFill>
                    <a:srgbClr val="FFFFFF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500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D5281017-DEFF-460E-BE5E-795ECF594287}"/>
                </a:ext>
              </a:extLst>
            </p:cNvPr>
            <p:cNvSpPr txBox="1"/>
            <p:nvPr/>
          </p:nvSpPr>
          <p:spPr bwMode="gray">
            <a:xfrm>
              <a:off x="5357693" y="2564682"/>
              <a:ext cx="6035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800" dirty="0">
                  <a:solidFill>
                    <a:srgbClr val="FFFFFF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300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D77EFA4A-06C8-467A-A2B0-4B4D52993CF1}"/>
                </a:ext>
              </a:extLst>
            </p:cNvPr>
            <p:cNvSpPr txBox="1"/>
            <p:nvPr/>
          </p:nvSpPr>
          <p:spPr bwMode="gray">
            <a:xfrm>
              <a:off x="4381331" y="2700547"/>
              <a:ext cx="6035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800" dirty="0">
                  <a:solidFill>
                    <a:srgbClr val="FFFFFF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100</a:t>
              </a: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CA215D7-A477-44E1-8878-57935E74AC49}"/>
                </a:ext>
              </a:extLst>
            </p:cNvPr>
            <p:cNvSpPr/>
            <p:nvPr/>
          </p:nvSpPr>
          <p:spPr bwMode="auto">
            <a:xfrm>
              <a:off x="3279267" y="3056743"/>
              <a:ext cx="849248" cy="1815931"/>
            </a:xfrm>
            <a:prstGeom prst="rect">
              <a:avLst/>
            </a:prstGeom>
            <a:solidFill>
              <a:schemeClr val="bg1">
                <a:lumMod val="95000"/>
                <a:alpha val="73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742F5A35-CEC2-4583-A0B2-106B4937E533}"/>
                </a:ext>
              </a:extLst>
            </p:cNvPr>
            <p:cNvSpPr/>
            <p:nvPr/>
          </p:nvSpPr>
          <p:spPr bwMode="auto">
            <a:xfrm>
              <a:off x="6224585" y="2213670"/>
              <a:ext cx="849248" cy="176349"/>
            </a:xfrm>
            <a:prstGeom prst="rect">
              <a:avLst/>
            </a:prstGeom>
            <a:solidFill>
              <a:srgbClr val="000099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F997F00F-0784-43CB-B34F-0CCFA1FB75C1}"/>
                </a:ext>
              </a:extLst>
            </p:cNvPr>
            <p:cNvSpPr txBox="1"/>
            <p:nvPr/>
          </p:nvSpPr>
          <p:spPr bwMode="gray">
            <a:xfrm>
              <a:off x="6159258" y="2248275"/>
              <a:ext cx="979902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800" dirty="0">
                  <a:solidFill>
                    <a:srgbClr val="FFFFFF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Bestseller</a:t>
              </a: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5A1EC23A-DD4B-403F-A58E-49E8EC772C2B}"/>
                </a:ext>
              </a:extLst>
            </p:cNvPr>
            <p:cNvSpPr/>
            <p:nvPr/>
          </p:nvSpPr>
          <p:spPr bwMode="auto">
            <a:xfrm>
              <a:off x="7198186" y="2083908"/>
              <a:ext cx="843134" cy="163806"/>
            </a:xfrm>
            <a:prstGeom prst="rect">
              <a:avLst/>
            </a:prstGeom>
            <a:solidFill>
              <a:srgbClr val="EE77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0FA60C47-1FD4-42CA-AC60-47AC4A89DDF0}"/>
                </a:ext>
              </a:extLst>
            </p:cNvPr>
            <p:cNvSpPr txBox="1"/>
            <p:nvPr/>
          </p:nvSpPr>
          <p:spPr bwMode="gray">
            <a:xfrm>
              <a:off x="7140675" y="2106027"/>
              <a:ext cx="979902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800" dirty="0">
                  <a:solidFill>
                    <a:srgbClr val="FFFFFF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Gigabit-Tarif</a:t>
              </a:r>
            </a:p>
          </p:txBody>
        </p: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28D86C7B-C661-469B-8910-BB706BD9AA6B}"/>
                </a:ext>
              </a:extLst>
            </p:cNvPr>
            <p:cNvSpPr txBox="1"/>
            <p:nvPr/>
          </p:nvSpPr>
          <p:spPr bwMode="gray">
            <a:xfrm>
              <a:off x="3272281" y="4012515"/>
              <a:ext cx="855726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400" dirty="0">
                  <a:solidFill>
                    <a:srgbClr val="FF9900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29,90 €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838383">
                      <a:lumMod val="75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39,90 €</a:t>
              </a: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495ACFC-A251-43F5-ADBC-5ADAD22CA1B0}"/>
                </a:ext>
              </a:extLst>
            </p:cNvPr>
            <p:cNvSpPr txBox="1"/>
            <p:nvPr/>
          </p:nvSpPr>
          <p:spPr bwMode="gray">
            <a:xfrm>
              <a:off x="4252183" y="4011659"/>
              <a:ext cx="855547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400" dirty="0">
                  <a:solidFill>
                    <a:srgbClr val="FF9900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34,90 €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838383">
                      <a:lumMod val="75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44,90 €</a:t>
              </a:r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30E7976E-ACAB-4105-87A6-10F475CD6C42}"/>
                </a:ext>
              </a:extLst>
            </p:cNvPr>
            <p:cNvSpPr txBox="1"/>
            <p:nvPr/>
          </p:nvSpPr>
          <p:spPr bwMode="gray">
            <a:xfrm>
              <a:off x="5232085" y="4011483"/>
              <a:ext cx="855547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400" dirty="0">
                  <a:solidFill>
                    <a:srgbClr val="FF9900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39,90 €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838383">
                      <a:lumMod val="75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49,90 €</a:t>
              </a:r>
            </a:p>
          </p:txBody>
        </p: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3A813335-F3B3-49AE-ACCE-9533B82C3596}"/>
                </a:ext>
              </a:extLst>
            </p:cNvPr>
            <p:cNvSpPr txBox="1"/>
            <p:nvPr/>
          </p:nvSpPr>
          <p:spPr bwMode="gray">
            <a:xfrm>
              <a:off x="6224585" y="4011483"/>
              <a:ext cx="842949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400" dirty="0">
                  <a:solidFill>
                    <a:srgbClr val="FF9900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49,90 €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838383">
                      <a:lumMod val="75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79,90 €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33D66421-C67E-4045-B634-1C40191866E9}"/>
                </a:ext>
              </a:extLst>
            </p:cNvPr>
            <p:cNvSpPr txBox="1"/>
            <p:nvPr/>
          </p:nvSpPr>
          <p:spPr bwMode="gray">
            <a:xfrm>
              <a:off x="7204304" y="4011483"/>
              <a:ext cx="843132" cy="3539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400" dirty="0">
                  <a:solidFill>
                    <a:srgbClr val="FF9900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69,90 €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838383">
                      <a:lumMod val="75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99,90 €</a:t>
              </a:r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608EC1AA-4E16-4533-8F2B-E21395627206}"/>
                </a:ext>
              </a:extLst>
            </p:cNvPr>
            <p:cNvCxnSpPr/>
            <p:nvPr/>
          </p:nvCxnSpPr>
          <p:spPr bwMode="auto">
            <a:xfrm>
              <a:off x="920844" y="3980013"/>
              <a:ext cx="7126593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9FB473C5-C116-4895-AFBA-A5A3CE1DE147}"/>
                </a:ext>
              </a:extLst>
            </p:cNvPr>
            <p:cNvSpPr txBox="1"/>
            <p:nvPr/>
          </p:nvSpPr>
          <p:spPr bwMode="gray">
            <a:xfrm>
              <a:off x="915141" y="3419667"/>
              <a:ext cx="1039904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defTabSz="685600">
                <a:buClr>
                  <a:srgbClr val="FF9900"/>
                </a:buClr>
                <a:buSzPct val="140000"/>
              </a:pPr>
              <a:r>
                <a:rPr lang="de-DE" sz="8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Internetflatrate</a:t>
              </a:r>
            </a:p>
            <a:p>
              <a:pPr defTabSz="685600">
                <a:buClr>
                  <a:srgbClr val="FF9900"/>
                </a:buClr>
                <a:buSzPct val="140000"/>
              </a:pPr>
              <a:endParaRPr lang="de-DE" sz="800" dirty="0">
                <a:solidFill>
                  <a:srgbClr val="CCCCCC">
                    <a:lumMod val="50000"/>
                  </a:srgbClr>
                </a:solidFill>
                <a:latin typeface="EnBW DIN Pro"/>
                <a:ea typeface="DIN-Regular" panose="020B0500010101010101" pitchFamily="34" charset="0"/>
              </a:endParaRPr>
            </a:p>
          </p:txBody>
        </p: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25A20954-7EA3-4AFF-8A49-41DF566B2C34}"/>
                </a:ext>
              </a:extLst>
            </p:cNvPr>
            <p:cNvSpPr txBox="1"/>
            <p:nvPr/>
          </p:nvSpPr>
          <p:spPr bwMode="gray">
            <a:xfrm>
              <a:off x="915141" y="3176335"/>
              <a:ext cx="1829150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defTabSz="685600">
                <a:buClr>
                  <a:srgbClr val="FF9900"/>
                </a:buClr>
                <a:buSzPct val="140000"/>
              </a:pPr>
              <a:r>
                <a:rPr lang="de-DE" sz="1000" b="1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Down-/Upload in Mbit/s</a:t>
              </a:r>
            </a:p>
          </p:txBody>
        </p:sp>
        <p:cxnSp>
          <p:nvCxnSpPr>
            <p:cNvPr id="122" name="Gerader Verbinder 121">
              <a:extLst>
                <a:ext uri="{FF2B5EF4-FFF2-40B4-BE49-F238E27FC236}">
                  <a16:creationId xmlns:a16="http://schemas.microsoft.com/office/drawing/2014/main" id="{911BEC45-5FE6-4744-843D-049B6AC343A0}"/>
                </a:ext>
              </a:extLst>
            </p:cNvPr>
            <p:cNvCxnSpPr/>
            <p:nvPr/>
          </p:nvCxnSpPr>
          <p:spPr bwMode="auto">
            <a:xfrm>
              <a:off x="827584" y="3125183"/>
              <a:ext cx="7220359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7B80D22B-56AD-4FD8-9812-1AF195776A28}"/>
                </a:ext>
              </a:extLst>
            </p:cNvPr>
            <p:cNvSpPr txBox="1"/>
            <p:nvPr/>
          </p:nvSpPr>
          <p:spPr bwMode="gray">
            <a:xfrm>
              <a:off x="915141" y="3568057"/>
              <a:ext cx="252209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defTabSz="685600">
                <a:buClr>
                  <a:srgbClr val="FF9900"/>
                </a:buClr>
                <a:buSzPct val="140000"/>
              </a:pPr>
              <a:r>
                <a:rPr lang="de-DE" sz="8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Telefonanschluss mit zwei Rufnummern inklusive Flatrate ins deutsche Festnetz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2458758A-4528-453A-AAF5-EDF7827F59E0}"/>
                </a:ext>
              </a:extLst>
            </p:cNvPr>
            <p:cNvSpPr txBox="1"/>
            <p:nvPr/>
          </p:nvSpPr>
          <p:spPr bwMode="gray">
            <a:xfrm>
              <a:off x="915141" y="4042327"/>
              <a:ext cx="182915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defTabSz="685600">
                <a:buClr>
                  <a:srgbClr val="FF9900"/>
                </a:buClr>
                <a:buSzPct val="140000"/>
              </a:pPr>
              <a:r>
                <a:rPr lang="de-DE" sz="8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Preis 1. – 24. Monat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B55FA8B5-F35C-4683-A1E3-23DA049BDCE7}"/>
                </a:ext>
              </a:extLst>
            </p:cNvPr>
            <p:cNvSpPr txBox="1"/>
            <p:nvPr/>
          </p:nvSpPr>
          <p:spPr bwMode="gray">
            <a:xfrm>
              <a:off x="915141" y="3829611"/>
              <a:ext cx="2003299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defTabSz="914378"/>
              <a:r>
                <a:rPr lang="de-DE" sz="800" dirty="0">
                  <a:solidFill>
                    <a:srgbClr val="CCCCCC">
                      <a:lumMod val="50000"/>
                    </a:srgbClr>
                  </a:solidFill>
                  <a:latin typeface="EnBW DIN Pro"/>
                </a:rPr>
                <a:t>Maximal 4 Rufnummern wählbar</a:t>
              </a:r>
              <a:endParaRPr lang="de-DE" sz="800" kern="0" dirty="0">
                <a:solidFill>
                  <a:srgbClr val="CCCCCC">
                    <a:lumMod val="50000"/>
                  </a:srgbClr>
                </a:solidFill>
                <a:latin typeface="EnBW DIN Pro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D84B1229-BF3D-4876-8C38-54A81ED73C37}"/>
                </a:ext>
              </a:extLst>
            </p:cNvPr>
            <p:cNvSpPr txBox="1"/>
            <p:nvPr/>
          </p:nvSpPr>
          <p:spPr bwMode="gray">
            <a:xfrm>
              <a:off x="915141" y="4172097"/>
              <a:ext cx="1829150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defTabSz="685600">
                <a:buClr>
                  <a:srgbClr val="FF9900"/>
                </a:buClr>
                <a:buSzPct val="140000"/>
              </a:pPr>
              <a:r>
                <a:rPr lang="de-DE" sz="8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Preis ab 25. Monat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61C95871-443B-4019-A5DA-22F1A16F8F6C}"/>
                </a:ext>
              </a:extLst>
            </p:cNvPr>
            <p:cNvSpPr txBox="1"/>
            <p:nvPr/>
          </p:nvSpPr>
          <p:spPr bwMode="gray">
            <a:xfrm>
              <a:off x="3456863" y="3188099"/>
              <a:ext cx="531126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000" b="1" dirty="0">
                  <a:solidFill>
                    <a:srgbClr val="838383">
                      <a:lumMod val="75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50/10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A71E1CCE-62EF-4C9D-9B06-745EB6AADDB1}"/>
                </a:ext>
              </a:extLst>
            </p:cNvPr>
            <p:cNvSpPr txBox="1"/>
            <p:nvPr/>
          </p:nvSpPr>
          <p:spPr bwMode="gray">
            <a:xfrm>
              <a:off x="4470856" y="3188482"/>
              <a:ext cx="5311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000" b="1" dirty="0">
                  <a:solidFill>
                    <a:srgbClr val="838383">
                      <a:lumMod val="75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100/20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endParaRPr lang="de-DE" sz="1000" dirty="0">
                <a:solidFill>
                  <a:srgbClr val="838383">
                    <a:lumMod val="75000"/>
                  </a:srgbClr>
                </a:solidFill>
                <a:latin typeface="EnBW DIN Pro"/>
                <a:ea typeface="DIN-Regular" panose="020B0500010101010101" pitchFamily="34" charset="0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7A34A09F-D50D-43CE-9DA8-9F372E895AA1}"/>
                </a:ext>
              </a:extLst>
            </p:cNvPr>
            <p:cNvSpPr txBox="1"/>
            <p:nvPr/>
          </p:nvSpPr>
          <p:spPr bwMode="gray">
            <a:xfrm>
              <a:off x="5430115" y="3188482"/>
              <a:ext cx="5311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000" b="1" dirty="0">
                  <a:solidFill>
                    <a:srgbClr val="838383">
                      <a:lumMod val="75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300/60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endParaRPr lang="de-DE" sz="1000" dirty="0">
                <a:solidFill>
                  <a:srgbClr val="838383">
                    <a:lumMod val="75000"/>
                  </a:srgbClr>
                </a:solidFill>
                <a:latin typeface="EnBW DIN Pro"/>
                <a:ea typeface="DIN-Regular" panose="020B0500010101010101" pitchFamily="34" charset="0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53327897-6C65-49FC-BDE3-8301C3EFB91D}"/>
                </a:ext>
              </a:extLst>
            </p:cNvPr>
            <p:cNvSpPr txBox="1"/>
            <p:nvPr/>
          </p:nvSpPr>
          <p:spPr bwMode="gray">
            <a:xfrm>
              <a:off x="6411124" y="3178523"/>
              <a:ext cx="5311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000" b="1" dirty="0">
                  <a:solidFill>
                    <a:srgbClr val="838383">
                      <a:lumMod val="75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500/100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endParaRPr lang="de-DE" sz="1000" dirty="0">
                <a:solidFill>
                  <a:srgbClr val="838383">
                    <a:lumMod val="75000"/>
                  </a:srgbClr>
                </a:solidFill>
                <a:latin typeface="EnBW DIN Pro"/>
                <a:ea typeface="DIN-Regular" panose="020B0500010101010101" pitchFamily="34" charset="0"/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69640917-F7BC-4EDC-8784-E6715AAA2BB5}"/>
                </a:ext>
              </a:extLst>
            </p:cNvPr>
            <p:cNvSpPr txBox="1"/>
            <p:nvPr/>
          </p:nvSpPr>
          <p:spPr bwMode="gray">
            <a:xfrm>
              <a:off x="7298519" y="3183763"/>
              <a:ext cx="66421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000" b="1" dirty="0">
                  <a:solidFill>
                    <a:srgbClr val="838383">
                      <a:lumMod val="75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1.000/250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endParaRPr lang="de-DE" sz="1000" dirty="0">
                <a:solidFill>
                  <a:srgbClr val="838383">
                    <a:lumMod val="75000"/>
                  </a:srgbClr>
                </a:solidFill>
                <a:latin typeface="EnBW DIN Pro"/>
                <a:ea typeface="DIN-Regular" panose="020B0500010101010101" pitchFamily="34" charset="0"/>
              </a:endParaRP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1236B189-3E04-42DB-ACF1-E0AC4DC81D59}"/>
                </a:ext>
              </a:extLst>
            </p:cNvPr>
            <p:cNvSpPr txBox="1"/>
            <p:nvPr/>
          </p:nvSpPr>
          <p:spPr bwMode="gray">
            <a:xfrm>
              <a:off x="757800" y="2984042"/>
              <a:ext cx="1535814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8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Anbindung über Glasfaser</a:t>
              </a: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18AF3C1-1E22-4202-B4D2-F0E14C5058DF}"/>
                </a:ext>
              </a:extLst>
            </p:cNvPr>
            <p:cNvSpPr/>
            <p:nvPr/>
          </p:nvSpPr>
          <p:spPr bwMode="auto">
            <a:xfrm>
              <a:off x="3278401" y="2829924"/>
              <a:ext cx="855546" cy="282787"/>
            </a:xfrm>
            <a:prstGeom prst="rect">
              <a:avLst/>
            </a:prstGeom>
            <a:solidFill>
              <a:srgbClr val="FF9900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108000" tIns="108000" rIns="108000" bIns="10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378" eaLnBrk="0" fontAlgn="base" hangingPunct="0">
                <a:spcAft>
                  <a:spcPct val="0"/>
                </a:spcAft>
              </a:pPr>
              <a:endParaRPr lang="de-DE" sz="1400" dirty="0">
                <a:solidFill>
                  <a:srgbClr val="3B3B3B"/>
                </a:solidFill>
                <a:latin typeface="EnBW DIN Pro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821C3E36-671B-4AD2-B395-68E0C6984DB0}"/>
                </a:ext>
              </a:extLst>
            </p:cNvPr>
            <p:cNvSpPr txBox="1"/>
            <p:nvPr/>
          </p:nvSpPr>
          <p:spPr bwMode="gray">
            <a:xfrm>
              <a:off x="3397891" y="2834249"/>
              <a:ext cx="6035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1800" dirty="0">
                  <a:solidFill>
                    <a:srgbClr val="FFFFFF"/>
                  </a:solidFill>
                  <a:latin typeface="EnBW DIN Pro Medium" panose="020B0604020101020102" pitchFamily="34" charset="0"/>
                  <a:ea typeface="DIN-Regular" panose="020B0500010101010101" pitchFamily="34" charset="0"/>
                  <a:cs typeface="EnBW DIN Pro Medium" panose="020B0604020101020102" pitchFamily="34" charset="0"/>
                </a:rPr>
                <a:t>50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DB040566-D22A-422D-A676-04318274D1A5}"/>
                </a:ext>
              </a:extLst>
            </p:cNvPr>
            <p:cNvSpPr txBox="1"/>
            <p:nvPr/>
          </p:nvSpPr>
          <p:spPr bwMode="gray">
            <a:xfrm>
              <a:off x="915141" y="4443958"/>
              <a:ext cx="21725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defTabSz="685600">
                <a:buClr>
                  <a:srgbClr val="FF9900"/>
                </a:buClr>
                <a:buSzPct val="140000"/>
              </a:pPr>
              <a:r>
                <a:rPr lang="de-DE" sz="800" b="1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Einmaliges </a:t>
              </a:r>
              <a:r>
                <a:rPr lang="de-DE" sz="8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Einrichtungsentgelt: </a:t>
              </a:r>
            </a:p>
            <a:p>
              <a:pPr defTabSz="685600">
                <a:buClr>
                  <a:srgbClr val="FF9900"/>
                </a:buClr>
                <a:buSzPct val="140000"/>
              </a:pPr>
              <a:r>
                <a:rPr lang="de-DE" sz="8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Bei einer Vertragslaufzeit von 24 Monaten </a:t>
              </a:r>
            </a:p>
            <a:p>
              <a:pPr defTabSz="685600">
                <a:buClr>
                  <a:srgbClr val="FF9900"/>
                </a:buClr>
                <a:buSzPct val="140000"/>
              </a:pPr>
              <a:r>
                <a:rPr lang="de-DE" sz="8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Bei einer Vertragslaufzeit von 12 Monaten </a:t>
              </a:r>
            </a:p>
          </p:txBody>
        </p: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C6883677-26E8-413F-B795-6F5C5884DC0E}"/>
                </a:ext>
              </a:extLst>
            </p:cNvPr>
            <p:cNvCxnSpPr/>
            <p:nvPr/>
          </p:nvCxnSpPr>
          <p:spPr bwMode="auto">
            <a:xfrm>
              <a:off x="905731" y="4396204"/>
              <a:ext cx="7126593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F356B8EA-427A-4582-8AFB-BA585960A302}"/>
                </a:ext>
              </a:extLst>
            </p:cNvPr>
            <p:cNvSpPr txBox="1"/>
            <p:nvPr/>
          </p:nvSpPr>
          <p:spPr bwMode="gray">
            <a:xfrm>
              <a:off x="3272281" y="4541196"/>
              <a:ext cx="84924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 49,00 €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129,00 €</a:t>
              </a: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FCEE0A49-3544-42F2-A2C7-D60FEEB7E894}"/>
                </a:ext>
              </a:extLst>
            </p:cNvPr>
            <p:cNvSpPr txBox="1"/>
            <p:nvPr/>
          </p:nvSpPr>
          <p:spPr bwMode="gray">
            <a:xfrm>
              <a:off x="4252363" y="4545235"/>
              <a:ext cx="8492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 49,00 €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129,00 €</a:t>
              </a: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4DBE7817-1D61-4D02-B1DB-C2AC08E41A5A}"/>
                </a:ext>
              </a:extLst>
            </p:cNvPr>
            <p:cNvSpPr txBox="1"/>
            <p:nvPr/>
          </p:nvSpPr>
          <p:spPr bwMode="gray">
            <a:xfrm>
              <a:off x="5225966" y="4538808"/>
              <a:ext cx="8492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 49,00 €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129,00 €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5089A50C-86B0-4143-B1B1-A9921F988D17}"/>
                </a:ext>
              </a:extLst>
            </p:cNvPr>
            <p:cNvSpPr txBox="1"/>
            <p:nvPr/>
          </p:nvSpPr>
          <p:spPr bwMode="gray">
            <a:xfrm>
              <a:off x="6217778" y="4538129"/>
              <a:ext cx="8492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 49,00 €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129,00 €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20EDB6F2-0CB7-448A-9066-2216C40D04D6}"/>
                </a:ext>
              </a:extLst>
            </p:cNvPr>
            <p:cNvSpPr txBox="1"/>
            <p:nvPr/>
          </p:nvSpPr>
          <p:spPr bwMode="gray">
            <a:xfrm>
              <a:off x="7198186" y="4544371"/>
              <a:ext cx="8497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 49,00 €</a:t>
              </a:r>
            </a:p>
            <a:p>
              <a:pPr algn="ctr" defTabSz="685600">
                <a:buClr>
                  <a:srgbClr val="FF9900"/>
                </a:buClr>
                <a:buSzPct val="140000"/>
              </a:pPr>
              <a:r>
                <a:rPr lang="de-DE" sz="900" dirty="0">
                  <a:solidFill>
                    <a:srgbClr val="CCCCCC">
                      <a:lumMod val="50000"/>
                    </a:srgbClr>
                  </a:solidFill>
                  <a:latin typeface="EnBW DIN Pro"/>
                  <a:ea typeface="DIN-Regular" panose="020B0500010101010101" pitchFamily="34" charset="0"/>
                </a:rPr>
                <a:t>129,00 €</a:t>
              </a: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B67791D4-F432-4417-8A63-09CFC299EC12}"/>
                </a:ext>
              </a:extLst>
            </p:cNvPr>
            <p:cNvGrpSpPr/>
            <p:nvPr/>
          </p:nvGrpSpPr>
          <p:grpSpPr>
            <a:xfrm>
              <a:off x="3578423" y="3377764"/>
              <a:ext cx="236961" cy="589222"/>
              <a:chOff x="3130598" y="3167932"/>
              <a:chExt cx="288224" cy="756089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BE648EED-931D-4CBC-8A2A-07569E3FD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167932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FC3AEDD4-D71C-406B-9DDB-CB4C0F5EB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400505"/>
                <a:ext cx="288224" cy="290942"/>
              </a:xfrm>
              <a:prstGeom prst="rect">
                <a:avLst/>
              </a:prstGeom>
            </p:spPr>
          </p:pic>
          <p:pic>
            <p:nvPicPr>
              <p:cNvPr id="83" name="Grafik 82">
                <a:extLst>
                  <a:ext uri="{FF2B5EF4-FFF2-40B4-BE49-F238E27FC236}">
                    <a16:creationId xmlns:a16="http://schemas.microsoft.com/office/drawing/2014/main" id="{D9A814C5-048C-4BB0-A2FA-AD3F0E5E5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30598" y="3633079"/>
                <a:ext cx="288224" cy="290942"/>
              </a:xfrm>
              <a:prstGeom prst="rect">
                <a:avLst/>
              </a:prstGeom>
            </p:spPr>
          </p:pic>
        </p:grpSp>
        <p:pic>
          <p:nvPicPr>
            <p:cNvPr id="102" name="Grafik 101">
              <a:extLst>
                <a:ext uri="{FF2B5EF4-FFF2-40B4-BE49-F238E27FC236}">
                  <a16:creationId xmlns:a16="http://schemas.microsoft.com/office/drawing/2014/main" id="{9307C3B7-D2C1-40A1-A218-A33F685BC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1284" y="3378317"/>
              <a:ext cx="236961" cy="226732"/>
            </a:xfrm>
            <a:prstGeom prst="rect">
              <a:avLst/>
            </a:prstGeom>
          </p:spPr>
        </p:pic>
        <p:pic>
          <p:nvPicPr>
            <p:cNvPr id="103" name="Grafik 102">
              <a:extLst>
                <a:ext uri="{FF2B5EF4-FFF2-40B4-BE49-F238E27FC236}">
                  <a16:creationId xmlns:a16="http://schemas.microsoft.com/office/drawing/2014/main" id="{7870C8CD-4332-4601-A5BD-56D6B8482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1284" y="3559562"/>
              <a:ext cx="236961" cy="226732"/>
            </a:xfrm>
            <a:prstGeom prst="rect">
              <a:avLst/>
            </a:prstGeom>
          </p:spPr>
        </p:pic>
        <p:pic>
          <p:nvPicPr>
            <p:cNvPr id="104" name="Grafik 103">
              <a:extLst>
                <a:ext uri="{FF2B5EF4-FFF2-40B4-BE49-F238E27FC236}">
                  <a16:creationId xmlns:a16="http://schemas.microsoft.com/office/drawing/2014/main" id="{E2CC6E92-00B8-40BA-B2AF-8493C9AFD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1284" y="3740807"/>
              <a:ext cx="236961" cy="226732"/>
            </a:xfrm>
            <a:prstGeom prst="rect">
              <a:avLst/>
            </a:prstGeom>
          </p:spPr>
        </p:pic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31A39A9A-8927-4A40-BA6B-44638F877FDB}"/>
                </a:ext>
              </a:extLst>
            </p:cNvPr>
            <p:cNvGrpSpPr/>
            <p:nvPr/>
          </p:nvGrpSpPr>
          <p:grpSpPr>
            <a:xfrm>
              <a:off x="5559331" y="3369741"/>
              <a:ext cx="236961" cy="589222"/>
              <a:chOff x="5559331" y="3369741"/>
              <a:chExt cx="236961" cy="589222"/>
            </a:xfrm>
          </p:grpSpPr>
          <p:pic>
            <p:nvPicPr>
              <p:cNvPr id="105" name="Grafik 104">
                <a:extLst>
                  <a:ext uri="{FF2B5EF4-FFF2-40B4-BE49-F238E27FC236}">
                    <a16:creationId xmlns:a16="http://schemas.microsoft.com/office/drawing/2014/main" id="{462D5651-A0D4-4978-90A4-159FCC4D6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59331" y="3369741"/>
                <a:ext cx="236961" cy="226732"/>
              </a:xfrm>
              <a:prstGeom prst="rect">
                <a:avLst/>
              </a:prstGeom>
            </p:spPr>
          </p:pic>
          <p:pic>
            <p:nvPicPr>
              <p:cNvPr id="106" name="Grafik 105">
                <a:extLst>
                  <a:ext uri="{FF2B5EF4-FFF2-40B4-BE49-F238E27FC236}">
                    <a16:creationId xmlns:a16="http://schemas.microsoft.com/office/drawing/2014/main" id="{E297F10A-0080-4869-9EAD-E0E094D1A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59331" y="3550986"/>
                <a:ext cx="236961" cy="226732"/>
              </a:xfrm>
              <a:prstGeom prst="rect">
                <a:avLst/>
              </a:prstGeom>
            </p:spPr>
          </p:pic>
          <p:pic>
            <p:nvPicPr>
              <p:cNvPr id="107" name="Grafik 106">
                <a:extLst>
                  <a:ext uri="{FF2B5EF4-FFF2-40B4-BE49-F238E27FC236}">
                    <a16:creationId xmlns:a16="http://schemas.microsoft.com/office/drawing/2014/main" id="{6AF16C9E-20E2-4063-8C67-F7E3655FB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59331" y="3732231"/>
                <a:ext cx="236961" cy="226732"/>
              </a:xfrm>
              <a:prstGeom prst="rect">
                <a:avLst/>
              </a:prstGeom>
            </p:spPr>
          </p:pic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226F8AB-3799-4459-BA89-7A6F47D02B52}"/>
                </a:ext>
              </a:extLst>
            </p:cNvPr>
            <p:cNvGrpSpPr/>
            <p:nvPr/>
          </p:nvGrpSpPr>
          <p:grpSpPr>
            <a:xfrm>
              <a:off x="6543649" y="3377812"/>
              <a:ext cx="236961" cy="589222"/>
              <a:chOff x="6543649" y="3377812"/>
              <a:chExt cx="236961" cy="589222"/>
            </a:xfrm>
          </p:grpSpPr>
          <p:pic>
            <p:nvPicPr>
              <p:cNvPr id="108" name="Grafik 107">
                <a:extLst>
                  <a:ext uri="{FF2B5EF4-FFF2-40B4-BE49-F238E27FC236}">
                    <a16:creationId xmlns:a16="http://schemas.microsoft.com/office/drawing/2014/main" id="{481302FE-EC42-4E0E-87B4-77CF301A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3649" y="3377812"/>
                <a:ext cx="236961" cy="226732"/>
              </a:xfrm>
              <a:prstGeom prst="rect">
                <a:avLst/>
              </a:prstGeom>
            </p:spPr>
          </p:pic>
          <p:pic>
            <p:nvPicPr>
              <p:cNvPr id="109" name="Grafik 108">
                <a:extLst>
                  <a:ext uri="{FF2B5EF4-FFF2-40B4-BE49-F238E27FC236}">
                    <a16:creationId xmlns:a16="http://schemas.microsoft.com/office/drawing/2014/main" id="{CC032B22-6728-483A-9F1F-8F9A8BAC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3649" y="3559057"/>
                <a:ext cx="236961" cy="226732"/>
              </a:xfrm>
              <a:prstGeom prst="rect">
                <a:avLst/>
              </a:prstGeom>
            </p:spPr>
          </p:pic>
          <p:pic>
            <p:nvPicPr>
              <p:cNvPr id="110" name="Grafik 109">
                <a:extLst>
                  <a:ext uri="{FF2B5EF4-FFF2-40B4-BE49-F238E27FC236}">
                    <a16:creationId xmlns:a16="http://schemas.microsoft.com/office/drawing/2014/main" id="{947C503C-F6B3-499E-99C8-5047D9E2B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3649" y="3740302"/>
                <a:ext cx="236961" cy="226732"/>
              </a:xfrm>
              <a:prstGeom prst="rect">
                <a:avLst/>
              </a:prstGeom>
            </p:spPr>
          </p:pic>
        </p:grpSp>
        <p:pic>
          <p:nvPicPr>
            <p:cNvPr id="113" name="Grafik 112">
              <a:extLst>
                <a:ext uri="{FF2B5EF4-FFF2-40B4-BE49-F238E27FC236}">
                  <a16:creationId xmlns:a16="http://schemas.microsoft.com/office/drawing/2014/main" id="{EFF7208E-06BC-4A54-9FB6-368A659CD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6343" y="3384323"/>
              <a:ext cx="236961" cy="226732"/>
            </a:xfrm>
            <a:prstGeom prst="rect">
              <a:avLst/>
            </a:prstGeom>
          </p:spPr>
        </p:pic>
        <p:pic>
          <p:nvPicPr>
            <p:cNvPr id="114" name="Grafik 113">
              <a:extLst>
                <a:ext uri="{FF2B5EF4-FFF2-40B4-BE49-F238E27FC236}">
                  <a16:creationId xmlns:a16="http://schemas.microsoft.com/office/drawing/2014/main" id="{4D6B2BB3-D6C9-431A-8448-645B38E1C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6343" y="3565568"/>
              <a:ext cx="236961" cy="226732"/>
            </a:xfrm>
            <a:prstGeom prst="rect">
              <a:avLst/>
            </a:prstGeom>
          </p:spPr>
        </p:pic>
        <p:pic>
          <p:nvPicPr>
            <p:cNvPr id="115" name="Grafik 114">
              <a:extLst>
                <a:ext uri="{FF2B5EF4-FFF2-40B4-BE49-F238E27FC236}">
                  <a16:creationId xmlns:a16="http://schemas.microsoft.com/office/drawing/2014/main" id="{77F8912F-1B2D-4A9A-A7D1-6BE4D816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6343" y="3746813"/>
              <a:ext cx="236961" cy="226732"/>
            </a:xfrm>
            <a:prstGeom prst="rect">
              <a:avLst/>
            </a:prstGeom>
          </p:spPr>
        </p:pic>
        <p:cxnSp>
          <p:nvCxnSpPr>
            <p:cNvPr id="116" name="Gerader Verbinder 115">
              <a:extLst>
                <a:ext uri="{FF2B5EF4-FFF2-40B4-BE49-F238E27FC236}">
                  <a16:creationId xmlns:a16="http://schemas.microsoft.com/office/drawing/2014/main" id="{2812D18E-A346-41FE-905D-20AA846ADAF7}"/>
                </a:ext>
              </a:extLst>
            </p:cNvPr>
            <p:cNvCxnSpPr/>
            <p:nvPr/>
          </p:nvCxnSpPr>
          <p:spPr bwMode="auto">
            <a:xfrm>
              <a:off x="915141" y="3361038"/>
              <a:ext cx="7132802" cy="8703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8436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65C6E5C-E6D5-4979-AD77-6DBE147DA5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92" imgH="591" progId="TCLayout.ActiveDocument.1">
                  <p:embed/>
                </p:oleObj>
              </mc:Choice>
              <mc:Fallback>
                <p:oleObj name="think-cell Folie" r:id="rId3" imgW="592" imgH="591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65C6E5C-E6D5-4979-AD77-6DBE147DA5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Inhaltsplatzhalter 1">
            <a:extLst>
              <a:ext uri="{FF2B5EF4-FFF2-40B4-BE49-F238E27FC236}">
                <a16:creationId xmlns:a16="http://schemas.microsoft.com/office/drawing/2014/main" id="{3F3B47B0-1226-47FB-A39E-E53D27827BD9}"/>
              </a:ext>
            </a:extLst>
          </p:cNvPr>
          <p:cNvSpPr txBox="1">
            <a:spLocks/>
          </p:cNvSpPr>
          <p:nvPr/>
        </p:nvSpPr>
        <p:spPr bwMode="auto">
          <a:xfrm>
            <a:off x="5328084" y="1875610"/>
            <a:ext cx="3708412" cy="81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Mindestlaufzeit:</a:t>
            </a:r>
            <a:b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</a:b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6 Monate, automatische Verlängerung um jeweils 1 Monat, Kündigungsfrist: 4 Wochen zum Laufzeitende</a:t>
            </a:r>
          </a:p>
          <a:p>
            <a:pPr marL="0" marR="0" lvl="0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EnBW DIN Pro"/>
              <a:cs typeface="EnBW DIN Pro"/>
              <a:sym typeface="EnBW DIN Pro"/>
            </a:endParaRPr>
          </a:p>
          <a:p>
            <a:pPr marL="0" marR="0" lvl="2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cs typeface="+mn-cs"/>
            </a:endParaRP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5B40D738-4877-4055-9ED0-4EE3F4A6A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799238"/>
              </p:ext>
            </p:extLst>
          </p:nvPr>
        </p:nvGraphicFramePr>
        <p:xfrm>
          <a:off x="1420838" y="1276566"/>
          <a:ext cx="3493649" cy="891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8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700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chemeClr val="bg1"/>
                          </a:solidFill>
                        </a:rPr>
                        <a:t>Mobilfunk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Minutenpaket</a:t>
                      </a:r>
                      <a:r>
                        <a:rPr lang="de-DE" sz="10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60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240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Preis monatlich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3,30 €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6,60 €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13,20 €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42633"/>
                  </a:ext>
                </a:extLst>
              </a:tr>
            </a:tbl>
          </a:graphicData>
        </a:graphic>
      </p:graphicFrame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C9507B45-F0EC-4621-845B-5B94B9AA499E}"/>
              </a:ext>
            </a:extLst>
          </p:cNvPr>
          <p:cNvGraphicFramePr>
            <a:graphicFrameLocks noGrp="1"/>
          </p:cNvGraphicFramePr>
          <p:nvPr/>
        </p:nvGraphicFramePr>
        <p:xfrm>
          <a:off x="1420838" y="2356686"/>
          <a:ext cx="3493649" cy="891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8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700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chemeClr val="bg1"/>
                          </a:solidFill>
                        </a:rPr>
                        <a:t>Europa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Minutenpaket</a:t>
                      </a:r>
                      <a:r>
                        <a:rPr lang="de-DE" sz="10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60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240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Preis monatlich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1,90 €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3,50 €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6,20 €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42633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ED2D310C-C2BD-4FD3-9B77-FB8C780FAAEE}"/>
              </a:ext>
            </a:extLst>
          </p:cNvPr>
          <p:cNvGraphicFramePr>
            <a:graphicFrameLocks noGrp="1"/>
          </p:cNvGraphicFramePr>
          <p:nvPr/>
        </p:nvGraphicFramePr>
        <p:xfrm>
          <a:off x="1420837" y="3736993"/>
          <a:ext cx="3493649" cy="1035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5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6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3. und 4. Rufnummer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endParaRPr lang="de-DE" sz="1400" b="1" dirty="0">
                        <a:solidFill>
                          <a:schemeClr val="bg1"/>
                        </a:solidFill>
                        <a:latin typeface="EnBW DIN Pro"/>
                        <a:cs typeface="EnBW DIN Pro"/>
                        <a:sym typeface="EnBW DIN Pro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Mit Flatrate ins deutsche Festnetz</a:t>
                      </a:r>
                      <a:endParaRPr lang="de-DE" sz="1000" kern="12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EnBW DIN Pro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monatlich      je 4,95 €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0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Ohne Flatrate ins deutsche Festnetz</a:t>
                      </a:r>
                      <a:r>
                        <a:rPr lang="de-DE" sz="1000" b="0" baseline="30000" dirty="0">
                          <a:effectLst/>
                          <a:latin typeface="+mn-lt"/>
                          <a:ea typeface="Times New Roman"/>
                          <a:cs typeface="EnBW DIN Pro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DE" sz="1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EnBW DIN Pro"/>
                        </a:rPr>
                        <a:t>einmalig        je 9,90 €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442633"/>
                  </a:ext>
                </a:extLst>
              </a:tr>
            </a:tbl>
          </a:graphicData>
        </a:graphic>
      </p:graphicFrame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1B9FAFA8-CDEE-4163-B546-1A8D5756C6E8}"/>
              </a:ext>
            </a:extLst>
          </p:cNvPr>
          <p:cNvSpPr txBox="1">
            <a:spLocks/>
          </p:cNvSpPr>
          <p:nvPr/>
        </p:nvSpPr>
        <p:spPr bwMode="auto">
          <a:xfrm>
            <a:off x="5328084" y="4415037"/>
            <a:ext cx="3526333" cy="4013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r>
              <a:rPr kumimoji="0" lang="de-DE" sz="788" b="0" i="0" u="none" strike="noStrike" kern="1200" cap="none" spc="0" normalizeH="0" baseline="3000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3</a:t>
            </a:r>
            <a:r>
              <a:rPr kumimoji="0" lang="de-DE" sz="788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Preise für Sprachverbindungen ins deutsche Festnetz,</a:t>
            </a:r>
            <a:b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</a:b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  Sonderrufnummern, Mobilfunk und Ausland siehe</a:t>
            </a:r>
            <a:b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</a:b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  Verbindungsentgelte unter www.netcom-bw.de.</a:t>
            </a:r>
            <a:endParaRPr kumimoji="0" lang="de-DE" sz="70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cs typeface="EnBW DIN Pro"/>
              <a:sym typeface="EnBW DIN Pro"/>
            </a:endParaRPr>
          </a:p>
          <a:p>
            <a:pPr marL="0" marR="0" lvl="2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None/>
              <a:tabLst/>
              <a:defRPr/>
            </a:pPr>
            <a:endParaRPr kumimoji="0" lang="de-DE" sz="825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cs typeface="+mn-cs"/>
            </a:endParaRPr>
          </a:p>
        </p:txBody>
      </p:sp>
      <p:sp>
        <p:nvSpPr>
          <p:cNvPr id="21" name="Inhaltsplatzhalter 1">
            <a:extLst>
              <a:ext uri="{FF2B5EF4-FFF2-40B4-BE49-F238E27FC236}">
                <a16:creationId xmlns:a16="http://schemas.microsoft.com/office/drawing/2014/main" id="{D9562C07-7956-4C77-8F9A-5ABB89B1A7FD}"/>
              </a:ext>
            </a:extLst>
          </p:cNvPr>
          <p:cNvSpPr txBox="1">
            <a:spLocks/>
          </p:cNvSpPr>
          <p:nvPr/>
        </p:nvSpPr>
        <p:spPr bwMode="auto">
          <a:xfrm>
            <a:off x="1420838" y="3261828"/>
            <a:ext cx="3493649" cy="3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r>
              <a:rPr kumimoji="0" lang="de-DE" sz="788" b="0" i="0" u="none" strike="noStrike" kern="0" cap="none" spc="0" normalizeH="0" baseline="3000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2</a:t>
            </a:r>
            <a:r>
              <a:rPr kumimoji="0" lang="de-DE" sz="788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 </a:t>
            </a:r>
            <a:r>
              <a:rPr kumimoji="0" lang="de-DE" sz="7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enthalten ist die Festnetztelefonie in folgende Länder: Belgien, Dänemark, Estland, Frankreich, Griechenland, Großbritannien, Irland, Italien, Luxemburg, Niederlande, Österreich, Polen, Portugal, Schweden, Schweiz, Spanien, Tschechien und Ungarn.</a:t>
            </a:r>
            <a:endParaRPr kumimoji="0" lang="de-DE" sz="7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EnBW DIN Pro"/>
              <a:cs typeface="EnBW DIN Pro"/>
              <a:sym typeface="EnBW DIN Pro"/>
            </a:endParaRPr>
          </a:p>
        </p:txBody>
      </p:sp>
      <p:sp>
        <p:nvSpPr>
          <p:cNvPr id="22" name="Inhaltsplatzhalter 1">
            <a:extLst>
              <a:ext uri="{FF2B5EF4-FFF2-40B4-BE49-F238E27FC236}">
                <a16:creationId xmlns:a16="http://schemas.microsoft.com/office/drawing/2014/main" id="{5CEADAB4-D3A7-4A1B-BB34-856AB179367A}"/>
              </a:ext>
            </a:extLst>
          </p:cNvPr>
          <p:cNvSpPr txBox="1">
            <a:spLocks/>
          </p:cNvSpPr>
          <p:nvPr/>
        </p:nvSpPr>
        <p:spPr bwMode="auto">
          <a:xfrm>
            <a:off x="1420838" y="2176666"/>
            <a:ext cx="3439643" cy="29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61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Tx/>
              <a:buNone/>
              <a:tabLst/>
              <a:defRPr/>
            </a:pPr>
            <a:r>
              <a:rPr kumimoji="0" lang="de-DE" sz="788" b="0" i="0" u="none" strike="noStrike" kern="0" cap="none" spc="0" normalizeH="0" baseline="3000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1</a:t>
            </a:r>
            <a:r>
              <a:rPr kumimoji="0" lang="de-DE" sz="788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 </a:t>
            </a:r>
            <a:r>
              <a:rPr kumimoji="0" lang="de-DE" sz="7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cs typeface="EnBW DIN Pro"/>
                <a:sym typeface="EnBW DIN Pro"/>
              </a:rPr>
              <a:t>enthalten ist die Mobilfunktelefonie in alle deutsche Mobilfunknetze.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6FA64E6-D217-4834-A649-AB2744BBF586}"/>
              </a:ext>
            </a:extLst>
          </p:cNvPr>
          <p:cNvSpPr txBox="1">
            <a:spLocks/>
          </p:cNvSpPr>
          <p:nvPr/>
        </p:nvSpPr>
        <p:spPr bwMode="auto">
          <a:xfrm>
            <a:off x="351144" y="392059"/>
            <a:ext cx="7407209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600" baseline="0">
                <a:solidFill>
                  <a:schemeClr val="accent6"/>
                </a:solidFill>
                <a:latin typeface="+mn-lt"/>
                <a:ea typeface="EnBW DIN Pro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5pPr>
            <a:lvl6pPr marL="342809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6pPr>
            <a:lvl7pPr marL="685617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7pPr>
            <a:lvl8pPr marL="1028426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8pPr>
            <a:lvl9pPr marL="1371234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EnBW DIN Pro"/>
                <a:cs typeface="+mj-cs"/>
              </a:rPr>
              <a:t>Angebote für Privatkunden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EnBW DIN Pro"/>
                <a:cs typeface="+mj-cs"/>
              </a:rPr>
            </a:b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EnBW DIN Pro"/>
                <a:cs typeface="+mj-cs"/>
              </a:rPr>
              <a:t>Telefonie-Optionen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EnBW DIN Pro"/>
              <a:cs typeface="+mj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5CC236F-07FA-4C96-B7A0-669B9771877B}"/>
              </a:ext>
            </a:extLst>
          </p:cNvPr>
          <p:cNvSpPr/>
          <p:nvPr/>
        </p:nvSpPr>
        <p:spPr bwMode="gray">
          <a:xfrm>
            <a:off x="346617" y="2281341"/>
            <a:ext cx="895131" cy="250006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38CB277-4683-4C8B-B704-7464E978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93" y="1275606"/>
            <a:ext cx="886656" cy="8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03D010BF-A970-4235-AE33-1F617E4E4E4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92" imgH="591" progId="TCLayout.ActiveDocument.1">
                  <p:embed/>
                </p:oleObj>
              </mc:Choice>
              <mc:Fallback>
                <p:oleObj name="think-cell Folie" r:id="rId5" imgW="592" imgH="591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03D010BF-A970-4235-AE33-1F617E4E4E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Tabelle 14">
            <a:extLst>
              <a:ext uri="{FF2B5EF4-FFF2-40B4-BE49-F238E27FC236}">
                <a16:creationId xmlns:a16="http://schemas.microsoft.com/office/drawing/2014/main" id="{73CBA51C-18F8-4743-8497-FB1671314772}"/>
              </a:ext>
            </a:extLst>
          </p:cNvPr>
          <p:cNvGraphicFramePr>
            <a:graphicFrameLocks/>
          </p:cNvGraphicFramePr>
          <p:nvPr/>
        </p:nvGraphicFramePr>
        <p:xfrm>
          <a:off x="301313" y="1109234"/>
          <a:ext cx="6840000" cy="3767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val="1321339472"/>
                    </a:ext>
                  </a:extLst>
                </a:gridCol>
                <a:gridCol w="2412000">
                  <a:extLst>
                    <a:ext uri="{9D8B030D-6E8A-4147-A177-3AD203B41FA5}">
                      <a16:colId xmlns:a16="http://schemas.microsoft.com/office/drawing/2014/main" val="66879746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23685666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sz="8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6856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 err="1">
                          <a:solidFill>
                            <a:schemeClr val="tx1"/>
                          </a:solidFill>
                        </a:rPr>
                        <a:t>FRITZ!Box</a:t>
                      </a:r>
                      <a:r>
                        <a:rPr lang="de-DE" sz="900" dirty="0">
                          <a:solidFill>
                            <a:schemeClr val="tx1"/>
                          </a:solidFill>
                        </a:rPr>
                        <a:t> 7530 AX (Standardrouter) </a:t>
                      </a:r>
                      <a:br>
                        <a:rPr lang="de-DE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sz="900" b="1" kern="1200" dirty="0">
                          <a:solidFill>
                            <a:schemeClr val="accent6"/>
                          </a:solidFill>
                        </a:rPr>
                        <a:t>für</a:t>
                      </a:r>
                      <a:r>
                        <a:rPr lang="de-DE" sz="9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de-DE" sz="900" b="1" dirty="0">
                          <a:solidFill>
                            <a:schemeClr val="accent6"/>
                          </a:solidFill>
                        </a:rPr>
                        <a:t>99 € </a:t>
                      </a:r>
                      <a:r>
                        <a:rPr lang="de-DE" sz="900" b="1" strike="noStrike" baseline="0" dirty="0">
                          <a:solidFill>
                            <a:schemeClr val="accent6"/>
                          </a:solidFill>
                        </a:rPr>
                        <a:t>/ einmalig</a:t>
                      </a:r>
                      <a:endParaRPr lang="de-DE" sz="9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6856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 err="1">
                          <a:solidFill>
                            <a:schemeClr val="tx1"/>
                          </a:solidFill>
                        </a:rPr>
                        <a:t>FRITZ!Box</a:t>
                      </a:r>
                      <a:r>
                        <a:rPr lang="de-DE" sz="900" dirty="0">
                          <a:solidFill>
                            <a:schemeClr val="tx1"/>
                          </a:solidFill>
                        </a:rPr>
                        <a:t> 7590 AX v2.0 (Premiumrouter) </a:t>
                      </a:r>
                      <a:br>
                        <a:rPr lang="de-DE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sz="900" b="1" kern="1200" dirty="0">
                          <a:solidFill>
                            <a:schemeClr val="accent6"/>
                          </a:solidFill>
                        </a:rPr>
                        <a:t>für</a:t>
                      </a:r>
                      <a:r>
                        <a:rPr lang="de-DE" sz="9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de-DE" sz="900" b="1" dirty="0">
                          <a:solidFill>
                            <a:schemeClr val="accent6"/>
                          </a:solidFill>
                        </a:rPr>
                        <a:t>169 € </a:t>
                      </a:r>
                      <a:r>
                        <a:rPr lang="de-DE" sz="900" b="1" strike="noStrike" baseline="0" dirty="0">
                          <a:solidFill>
                            <a:schemeClr val="accent6"/>
                          </a:solidFill>
                        </a:rPr>
                        <a:t>/ einmalig </a:t>
                      </a:r>
                      <a:endParaRPr lang="de-DE" sz="9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3858677987"/>
                  </a:ext>
                </a:extLst>
              </a:tr>
              <a:tr h="214654">
                <a:tc>
                  <a:txBody>
                    <a:bodyPr/>
                    <a:lstStyle/>
                    <a:p>
                      <a:r>
                        <a:rPr lang="de-DE" sz="800" dirty="0"/>
                        <a:t>VDSL-</a:t>
                      </a:r>
                      <a:r>
                        <a:rPr lang="de-DE" sz="800" dirty="0" err="1"/>
                        <a:t>Supervectoring</a:t>
                      </a:r>
                      <a:r>
                        <a:rPr lang="de-DE" sz="800" dirty="0"/>
                        <a:t> 35b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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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2690551453"/>
                  </a:ext>
                </a:extLst>
              </a:tr>
              <a:tr h="188637">
                <a:tc>
                  <a:txBody>
                    <a:bodyPr/>
                    <a:lstStyle/>
                    <a:p>
                      <a:r>
                        <a:rPr lang="de-DE" sz="800" dirty="0"/>
                        <a:t>ADSL/ADSL2+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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 ADSL2+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2797498768"/>
                  </a:ext>
                </a:extLst>
              </a:tr>
              <a:tr h="188637">
                <a:tc>
                  <a:txBody>
                    <a:bodyPr/>
                    <a:lstStyle/>
                    <a:p>
                      <a:r>
                        <a:rPr lang="de-DE" sz="800" dirty="0"/>
                        <a:t>VDSL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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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3115459072"/>
                  </a:ext>
                </a:extLst>
              </a:tr>
              <a:tr h="188637">
                <a:tc>
                  <a:txBody>
                    <a:bodyPr/>
                    <a:lstStyle/>
                    <a:p>
                      <a:r>
                        <a:rPr lang="de-DE" sz="800" dirty="0"/>
                        <a:t>Gigabit LAN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4x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4x</a:t>
                      </a:r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233366872"/>
                  </a:ext>
                </a:extLst>
              </a:tr>
              <a:tr h="188637">
                <a:tc>
                  <a:txBody>
                    <a:bodyPr/>
                    <a:lstStyle/>
                    <a:p>
                      <a:r>
                        <a:rPr lang="de-DE" sz="800" b="1" dirty="0">
                          <a:solidFill>
                            <a:schemeClr val="accent6"/>
                          </a:solidFill>
                        </a:rPr>
                        <a:t>Gigabit WAN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Über LAN1-Port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dirty="0">
                          <a:solidFill>
                            <a:schemeClr val="accent6"/>
                          </a:solidFill>
                          <a:sym typeface="Wingdings 2" panose="05020102010507070707" pitchFamily="18" charset="2"/>
                        </a:rPr>
                        <a:t>1x</a:t>
                      </a:r>
                      <a:endParaRPr lang="de-DE" sz="800" b="1" dirty="0">
                        <a:solidFill>
                          <a:schemeClr val="accent6"/>
                        </a:solidFill>
                      </a:endParaRPr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3504604553"/>
                  </a:ext>
                </a:extLst>
              </a:tr>
              <a:tr h="204129">
                <a:tc>
                  <a:txBody>
                    <a:bodyPr/>
                    <a:lstStyle/>
                    <a:p>
                      <a:r>
                        <a:rPr lang="de-DE" sz="800" b="1" dirty="0">
                          <a:solidFill>
                            <a:schemeClr val="accent6"/>
                          </a:solidFill>
                        </a:rPr>
                        <a:t>WLAN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Wi-Fi 6 (WLAN AX) bis 1.800 Mbit/s (5 GHz)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und 600 Mbit/s (2,4 GHz)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0" dirty="0">
                          <a:solidFill>
                            <a:schemeClr val="tx1"/>
                          </a:solidFill>
                        </a:rPr>
                        <a:t>2x2 (2,4 GHz), 3x3 (5 GHz) mit Multi-User-MIMO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accent6"/>
                          </a:solidFill>
                        </a:rPr>
                        <a:t>Wi-Fi 6 (WLAN AX) bis 2.400 Mbit/s (5 GHz)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accent6"/>
                          </a:solidFill>
                        </a:rPr>
                        <a:t>und 1.200 Mbit/s (2,4 GHz)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dirty="0">
                          <a:solidFill>
                            <a:schemeClr val="accent6"/>
                          </a:solidFill>
                        </a:rPr>
                        <a:t>4x4 Wi-Fi 6 (WLAN AX) mit Multi-User-MIMO</a:t>
                      </a:r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2905212408"/>
                  </a:ext>
                </a:extLst>
              </a:tr>
              <a:tr h="188637">
                <a:tc>
                  <a:txBody>
                    <a:bodyPr/>
                    <a:lstStyle/>
                    <a:p>
                      <a:r>
                        <a:rPr lang="de-DE" sz="800" dirty="0"/>
                        <a:t>Telefonanlage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für IP basierte Telefone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für IP basierte Telefone</a:t>
                      </a:r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3270465538"/>
                  </a:ext>
                </a:extLst>
              </a:tr>
              <a:tr h="181107">
                <a:tc>
                  <a:txBody>
                    <a:bodyPr/>
                    <a:lstStyle/>
                    <a:p>
                      <a:r>
                        <a:rPr lang="de-DE" sz="800" b="1" dirty="0">
                          <a:solidFill>
                            <a:schemeClr val="accent6"/>
                          </a:solidFill>
                        </a:rPr>
                        <a:t>Telefonanschlüsse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1x a/b-Port (wahlweise TAE/RJ11) für analoges Telefon, Anrufbeantworter und Fax </a:t>
                      </a:r>
                      <a:br>
                        <a:rPr lang="de-DE" sz="800" dirty="0"/>
                      </a:br>
                      <a:r>
                        <a:rPr lang="de-DE" sz="800" dirty="0"/>
                        <a:t>(kein ISDN/S0-Bus)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dirty="0">
                          <a:solidFill>
                            <a:schemeClr val="accent6"/>
                          </a:solidFill>
                        </a:rPr>
                        <a:t>2x a/b-Port (wahlweise TAE/RJ11) für analoges Telefon, Anrufbeantworter und Fax </a:t>
                      </a:r>
                      <a:br>
                        <a:rPr lang="de-DE" sz="800" b="1" dirty="0">
                          <a:solidFill>
                            <a:schemeClr val="accent6"/>
                          </a:solidFill>
                        </a:rPr>
                      </a:br>
                      <a:r>
                        <a:rPr lang="de-DE" sz="800" b="0" dirty="0">
                          <a:solidFill>
                            <a:schemeClr val="tx1"/>
                          </a:solidFill>
                        </a:rPr>
                        <a:t>(kein ISDN/S0-Bus)</a:t>
                      </a:r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3200140813"/>
                  </a:ext>
                </a:extLst>
              </a:tr>
              <a:tr h="181107">
                <a:tc>
                  <a:txBody>
                    <a:bodyPr/>
                    <a:lstStyle/>
                    <a:p>
                      <a:r>
                        <a:rPr lang="de-DE" sz="800" dirty="0"/>
                        <a:t>DECT-Basis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Für bis zu 6 Schnurlostelefone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Für bis zu 6 Schnurlostelefone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1905361056"/>
                  </a:ext>
                </a:extLst>
              </a:tr>
              <a:tr h="188637">
                <a:tc>
                  <a:txBody>
                    <a:bodyPr/>
                    <a:lstStyle/>
                    <a:p>
                      <a:r>
                        <a:rPr lang="de-DE" sz="800" dirty="0"/>
                        <a:t>Anrufbeantworter/Fax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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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4020027943"/>
                  </a:ext>
                </a:extLst>
              </a:tr>
              <a:tr h="188637">
                <a:tc>
                  <a:txBody>
                    <a:bodyPr/>
                    <a:lstStyle/>
                    <a:p>
                      <a:r>
                        <a:rPr lang="de-DE" sz="800" dirty="0"/>
                        <a:t>Mediaserver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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ym typeface="Wingdings 2" panose="05020102010507070707" pitchFamily="18" charset="2"/>
                        </a:rPr>
                        <a:t></a:t>
                      </a:r>
                      <a:endParaRPr lang="de-DE" sz="800" dirty="0"/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204577024"/>
                  </a:ext>
                </a:extLst>
              </a:tr>
              <a:tr h="188637">
                <a:tc>
                  <a:txBody>
                    <a:bodyPr/>
                    <a:lstStyle/>
                    <a:p>
                      <a:r>
                        <a:rPr lang="de-DE" sz="800" b="1" dirty="0">
                          <a:solidFill>
                            <a:schemeClr val="accent6"/>
                          </a:solidFill>
                        </a:rPr>
                        <a:t>USB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1x USB 2.0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dirty="0">
                          <a:solidFill>
                            <a:schemeClr val="accent6"/>
                          </a:solidFill>
                        </a:rPr>
                        <a:t>2x USB 3.0</a:t>
                      </a:r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935634076"/>
                  </a:ext>
                </a:extLst>
              </a:tr>
              <a:tr h="188637">
                <a:tc>
                  <a:txBody>
                    <a:bodyPr/>
                    <a:lstStyle/>
                    <a:p>
                      <a:r>
                        <a:rPr lang="de-DE" sz="800" b="1" dirty="0">
                          <a:solidFill>
                            <a:schemeClr val="accent6"/>
                          </a:solidFill>
                        </a:rPr>
                        <a:t>Mittlere Leistungsaufnahme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0" dirty="0">
                          <a:solidFill>
                            <a:schemeClr val="tx1"/>
                          </a:solidFill>
                        </a:rPr>
                        <a:t>6 Watt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dirty="0">
                          <a:solidFill>
                            <a:schemeClr val="accent6"/>
                          </a:solidFill>
                        </a:rPr>
                        <a:t>14-16 Watt</a:t>
                      </a:r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2901203310"/>
                  </a:ext>
                </a:extLst>
              </a:tr>
              <a:tr h="188637">
                <a:tc>
                  <a:txBody>
                    <a:bodyPr/>
                    <a:lstStyle/>
                    <a:p>
                      <a:r>
                        <a:rPr lang="de-DE" sz="800" b="1" dirty="0">
                          <a:solidFill>
                            <a:schemeClr val="accent6"/>
                          </a:solidFill>
                        </a:rPr>
                        <a:t>Performance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0" dirty="0">
                          <a:solidFill>
                            <a:schemeClr val="tx1"/>
                          </a:solidFill>
                        </a:rPr>
                        <a:t>Vernetzte Anwendungen wie IPTV, Video on Demand und Mediastreaming</a:t>
                      </a:r>
                    </a:p>
                  </a:txBody>
                  <a:tcPr marL="45720" marR="45720" marT="36000" marB="36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0" dirty="0">
                          <a:solidFill>
                            <a:schemeClr val="tx1"/>
                          </a:solidFill>
                        </a:rPr>
                        <a:t>Vernetzte Anwendungen wie IPTV, Video on Demand und Mediastreaming dank </a:t>
                      </a:r>
                      <a:r>
                        <a:rPr lang="de-DE" sz="800" b="1" dirty="0">
                          <a:solidFill>
                            <a:schemeClr val="accent6"/>
                          </a:solidFill>
                        </a:rPr>
                        <a:t>leistungsstarkem Dual-Core-Prozessor</a:t>
                      </a:r>
                    </a:p>
                  </a:txBody>
                  <a:tcPr marL="45720" marR="45720" marT="36000" marB="36000"/>
                </a:tc>
                <a:extLst>
                  <a:ext uri="{0D108BD9-81ED-4DB2-BD59-A6C34878D82A}">
                    <a16:rowId xmlns:a16="http://schemas.microsoft.com/office/drawing/2014/main" val="1668198014"/>
                  </a:ext>
                </a:extLst>
              </a:tr>
            </a:tbl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EB9FB73F-5859-40CB-9B76-469579DD048F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+mn-cs"/>
              <a:sym typeface="EnBW DIN Pro" panose="020B0504020101020102" pitchFamily="34" charset="0"/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7573856" y="4158615"/>
            <a:ext cx="1210612" cy="234554"/>
          </a:xfrm>
        </p:spPr>
        <p:txBody>
          <a:bodyPr/>
          <a:lstStyle/>
          <a:p>
            <a:r>
              <a:rPr lang="de-DE" sz="1000" b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Einfache Installation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7573856" y="4518859"/>
            <a:ext cx="966650" cy="210741"/>
          </a:xfrm>
        </p:spPr>
        <p:txBody>
          <a:bodyPr/>
          <a:lstStyle/>
          <a:p>
            <a:r>
              <a:rPr lang="de-DE" sz="1000" b="0" dirty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2 Jahre Garantie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67497" y="4122815"/>
            <a:ext cx="234350" cy="23435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67497" y="4482855"/>
            <a:ext cx="234350" cy="234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D97063F2-14E4-4951-A2A0-32A3211B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455626"/>
            <a:ext cx="1638617" cy="10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176948DD-5DEC-4292-8C75-C25AE52975C2}"/>
              </a:ext>
            </a:extLst>
          </p:cNvPr>
          <p:cNvSpPr txBox="1">
            <a:spLocks/>
          </p:cNvSpPr>
          <p:nvPr/>
        </p:nvSpPr>
        <p:spPr bwMode="auto">
          <a:xfrm>
            <a:off x="351144" y="392059"/>
            <a:ext cx="7407209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600" baseline="0">
                <a:solidFill>
                  <a:schemeClr val="accent6"/>
                </a:solidFill>
                <a:latin typeface="+mn-lt"/>
                <a:ea typeface="EnBW DIN Pro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5pPr>
            <a:lvl6pPr marL="342809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6pPr>
            <a:lvl7pPr marL="685617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7pPr>
            <a:lvl8pPr marL="1028426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8pPr>
            <a:lvl9pPr marL="1371234" algn="l" rtl="0" eaLnBrk="1" fontAlgn="base" hangingPunct="1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99"/>
                </a:solidFill>
                <a:latin typeface="DIN-Medium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EnBW DIN Pro"/>
                <a:cs typeface="+mj-cs"/>
              </a:rPr>
              <a:t>Angebote für Privatkunden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EnBW DIN Pro"/>
                <a:cs typeface="+mj-cs"/>
              </a:rPr>
            </a:b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EnBW DIN Pro"/>
                <a:cs typeface="+mj-cs"/>
              </a:rPr>
              <a:t>Auswahl Standardrouter | Premiumrouter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EnBW DIN Pro"/>
              <a:cs typeface="+mj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34C52D31-C5BC-4FF0-AF48-F3F99CD0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10" y="1506443"/>
            <a:ext cx="1476000" cy="92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66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75zy.9SQ56GdvpDWyNAv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75zy.9SQ56GdvpDWyNAv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75zy.9SQ56GdvpDWyNAv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75zy.9SQ56GdvpDWyNAv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75zy.9SQ56GdvpDWyNAv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8LoGM1Riyp.HMCsHc.U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R4RjRPSlGSWMFalBByY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jpsg7AS5uwAzoTz2vKZ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.iM1cD.RyiLh9tB8LXdU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_1yPVkDKqzzSkBzN7h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yIKZY_.n.sdhON1I8Ko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srmngHlYvI8evC9bqEB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NKgXvpQbeUvciowYy2Z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NKgXvpQbeUvciowYy2ZA"/>
</p:tagLst>
</file>

<file path=ppt/theme/theme1.xml><?xml version="1.0" encoding="utf-8"?>
<a:theme xmlns:a="http://schemas.openxmlformats.org/drawingml/2006/main" name="Beispielpräsentation_Breitbild">
  <a:themeElements>
    <a:clrScheme name="EnBW_4zu3_NEU">
      <a:dk1>
        <a:srgbClr val="3B3B3B"/>
      </a:dk1>
      <a:lt1>
        <a:srgbClr val="FFFFFF"/>
      </a:lt1>
      <a:dk2>
        <a:srgbClr val="000099"/>
      </a:dk2>
      <a:lt2>
        <a:srgbClr val="E3E3E3"/>
      </a:lt2>
      <a:accent1>
        <a:srgbClr val="CCCCCC"/>
      </a:accent1>
      <a:accent2>
        <a:srgbClr val="B2B2B2"/>
      </a:accent2>
      <a:accent3>
        <a:srgbClr val="979797"/>
      </a:accent3>
      <a:accent4>
        <a:srgbClr val="838383"/>
      </a:accent4>
      <a:accent5>
        <a:srgbClr val="686868"/>
      </a:accent5>
      <a:accent6>
        <a:srgbClr val="FF9900"/>
      </a:accent6>
      <a:hlink>
        <a:srgbClr val="000099"/>
      </a:hlink>
      <a:folHlink>
        <a:srgbClr val="457CC7"/>
      </a:folHlink>
    </a:clrScheme>
    <a:fontScheme name="f_EineEnBW_PPT">
      <a:majorFont>
        <a:latin typeface="EnBW DIN Pro"/>
        <a:ea typeface=""/>
        <a:cs typeface=""/>
      </a:majorFont>
      <a:minorFont>
        <a:latin typeface="EnBW DIN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8000" tIns="108000" rIns="108000" bIns="1080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rgbClr val="F0F0F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gray">
        <a:noFill/>
        <a:ln>
          <a:noFill/>
        </a:ln>
      </a:spPr>
      <a:bodyPr wrap="none" lIns="0" tIns="0" rIns="0" bIns="0" rtlCol="0">
        <a:spAutoFit/>
      </a:bodyPr>
      <a:lstStyle>
        <a:defPPr marL="0" indent="0">
          <a:spcBef>
            <a:spcPts val="0"/>
          </a:spcBef>
          <a:buClr>
            <a:schemeClr val="accent6"/>
          </a:buClr>
          <a:buSzPct val="140000"/>
          <a:buNone/>
          <a:defRPr sz="1400" dirty="0" err="1" smtClean="0">
            <a:latin typeface="+mn-lt"/>
            <a:ea typeface="DIN-Regular" panose="020B0500010101010101" pitchFamily="34" charset="0"/>
          </a:defRPr>
        </a:defPPr>
      </a:lstStyle>
    </a:txDef>
  </a:objectDefaults>
  <a:extraClrSchemeLst/>
  <a:custClrLst>
    <a:custClr name="Mittelblau">
      <a:srgbClr val="374A9A"/>
    </a:custClr>
    <a:custClr name="Dunkelblau">
      <a:srgbClr val="061671"/>
    </a:custClr>
    <a:custClr name="Hellblau">
      <a:srgbClr val="8AADDC"/>
    </a:custClr>
    <a:custClr name="Dunkelorange">
      <a:srgbClr val="EE7700"/>
    </a:custClr>
    <a:custClr name="Signalrot">
      <a:srgbClr val="E2001A"/>
    </a:custClr>
    <a:custClr name="Signalgrün">
      <a:srgbClr val="94C11C"/>
    </a:custClr>
  </a:custClrLst>
</a:theme>
</file>

<file path=ppt/theme/theme2.xml><?xml version="1.0" encoding="utf-8"?>
<a:theme xmlns:a="http://schemas.openxmlformats.org/drawingml/2006/main" name="2_Beispielpräsentation_Breitbild">
  <a:themeElements>
    <a:clrScheme name="EnBW_4zu3_NEU">
      <a:dk1>
        <a:srgbClr val="3B3B3B"/>
      </a:dk1>
      <a:lt1>
        <a:srgbClr val="FFFFFF"/>
      </a:lt1>
      <a:dk2>
        <a:srgbClr val="000099"/>
      </a:dk2>
      <a:lt2>
        <a:srgbClr val="E3E3E3"/>
      </a:lt2>
      <a:accent1>
        <a:srgbClr val="CCCCCC"/>
      </a:accent1>
      <a:accent2>
        <a:srgbClr val="B2B2B2"/>
      </a:accent2>
      <a:accent3>
        <a:srgbClr val="979797"/>
      </a:accent3>
      <a:accent4>
        <a:srgbClr val="838383"/>
      </a:accent4>
      <a:accent5>
        <a:srgbClr val="686868"/>
      </a:accent5>
      <a:accent6>
        <a:srgbClr val="FF9900"/>
      </a:accent6>
      <a:hlink>
        <a:srgbClr val="000099"/>
      </a:hlink>
      <a:folHlink>
        <a:srgbClr val="457CC7"/>
      </a:folHlink>
    </a:clrScheme>
    <a:fontScheme name="f_EineEnBW_PPT">
      <a:majorFont>
        <a:latin typeface="EnBW DIN Pro"/>
        <a:ea typeface=""/>
        <a:cs typeface=""/>
      </a:majorFont>
      <a:minorFont>
        <a:latin typeface="EnBW DIN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8000" tIns="108000" rIns="108000" bIns="1080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rgbClr val="F0F0F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gray">
        <a:noFill/>
        <a:ln>
          <a:noFill/>
        </a:ln>
      </a:spPr>
      <a:bodyPr wrap="none" lIns="0" tIns="0" rIns="0" bIns="0" rtlCol="0">
        <a:spAutoFit/>
      </a:bodyPr>
      <a:lstStyle>
        <a:defPPr marL="0" indent="0">
          <a:spcBef>
            <a:spcPts val="0"/>
          </a:spcBef>
          <a:buClr>
            <a:schemeClr val="accent6"/>
          </a:buClr>
          <a:buSzPct val="140000"/>
          <a:buNone/>
          <a:defRPr sz="1400" dirty="0" err="1" smtClean="0">
            <a:latin typeface="+mn-lt"/>
            <a:ea typeface="DIN-Regular" panose="020B0500010101010101" pitchFamily="34" charset="0"/>
          </a:defRPr>
        </a:defPPr>
      </a:lstStyle>
    </a:txDef>
  </a:objectDefaults>
  <a:extraClrSchemeLst/>
  <a:custClrLst>
    <a:custClr name="Mittelblau">
      <a:srgbClr val="374A9A"/>
    </a:custClr>
    <a:custClr name="Dunkelblau">
      <a:srgbClr val="061671"/>
    </a:custClr>
    <a:custClr name="Hellblau">
      <a:srgbClr val="8AADDC"/>
    </a:custClr>
    <a:custClr name="Dunkelorange">
      <a:srgbClr val="EE7700"/>
    </a:custClr>
    <a:custClr name="Signalrot">
      <a:srgbClr val="E2001A"/>
    </a:custClr>
    <a:custClr name="Signalgrün">
      <a:srgbClr val="94C11C"/>
    </a:custClr>
  </a:custClrLst>
</a:theme>
</file>

<file path=ppt/theme/theme3.xml><?xml version="1.0" encoding="utf-8"?>
<a:theme xmlns:a="http://schemas.openxmlformats.org/drawingml/2006/main" name="3_Beispielpräsentation_Breitbild">
  <a:themeElements>
    <a:clrScheme name="EnBW_4zu3_NEU">
      <a:dk1>
        <a:srgbClr val="3B3B3B"/>
      </a:dk1>
      <a:lt1>
        <a:srgbClr val="FFFFFF"/>
      </a:lt1>
      <a:dk2>
        <a:srgbClr val="000099"/>
      </a:dk2>
      <a:lt2>
        <a:srgbClr val="E3E3E3"/>
      </a:lt2>
      <a:accent1>
        <a:srgbClr val="CCCCCC"/>
      </a:accent1>
      <a:accent2>
        <a:srgbClr val="B2B2B2"/>
      </a:accent2>
      <a:accent3>
        <a:srgbClr val="979797"/>
      </a:accent3>
      <a:accent4>
        <a:srgbClr val="838383"/>
      </a:accent4>
      <a:accent5>
        <a:srgbClr val="686868"/>
      </a:accent5>
      <a:accent6>
        <a:srgbClr val="FF9900"/>
      </a:accent6>
      <a:hlink>
        <a:srgbClr val="000099"/>
      </a:hlink>
      <a:folHlink>
        <a:srgbClr val="457CC7"/>
      </a:folHlink>
    </a:clrScheme>
    <a:fontScheme name="f_EineEnBW_PPT">
      <a:majorFont>
        <a:latin typeface="EnBW DIN Pro"/>
        <a:ea typeface=""/>
        <a:cs typeface=""/>
      </a:majorFont>
      <a:minorFont>
        <a:latin typeface="EnBW DIN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8000" tIns="108000" rIns="108000" bIns="1080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rgbClr val="F0F0F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gray">
        <a:noFill/>
        <a:ln>
          <a:noFill/>
        </a:ln>
      </a:spPr>
      <a:bodyPr wrap="none" lIns="0" tIns="0" rIns="0" bIns="0" rtlCol="0">
        <a:spAutoFit/>
      </a:bodyPr>
      <a:lstStyle>
        <a:defPPr marL="0" indent="0">
          <a:spcBef>
            <a:spcPts val="0"/>
          </a:spcBef>
          <a:buClr>
            <a:schemeClr val="accent6"/>
          </a:buClr>
          <a:buSzPct val="140000"/>
          <a:buNone/>
          <a:defRPr sz="1400" dirty="0" err="1" smtClean="0">
            <a:latin typeface="+mn-lt"/>
            <a:ea typeface="DIN-Regular" panose="020B0500010101010101" pitchFamily="34" charset="0"/>
          </a:defRPr>
        </a:defPPr>
      </a:lstStyle>
    </a:txDef>
  </a:objectDefaults>
  <a:extraClrSchemeLst/>
  <a:custClrLst>
    <a:custClr name="Mittelblau">
      <a:srgbClr val="374A9A"/>
    </a:custClr>
    <a:custClr name="Dunkelblau">
      <a:srgbClr val="061671"/>
    </a:custClr>
    <a:custClr name="Hellblau">
      <a:srgbClr val="8AADDC"/>
    </a:custClr>
    <a:custClr name="Dunkelorange">
      <a:srgbClr val="EE7700"/>
    </a:custClr>
    <a:custClr name="Signalrot">
      <a:srgbClr val="E2001A"/>
    </a:custClr>
    <a:custClr name="Signalgrün">
      <a:srgbClr val="94C11C"/>
    </a:custClr>
  </a:custClrLst>
</a:theme>
</file>

<file path=ppt/theme/theme4.xml><?xml version="1.0" encoding="utf-8"?>
<a:theme xmlns:a="http://schemas.openxmlformats.org/drawingml/2006/main" name="1_Beispielpräsentation_Breitbild">
  <a:themeElements>
    <a:clrScheme name="EnBW_4zu3_NEU">
      <a:dk1>
        <a:srgbClr val="3B3B3B"/>
      </a:dk1>
      <a:lt1>
        <a:srgbClr val="FFFFFF"/>
      </a:lt1>
      <a:dk2>
        <a:srgbClr val="000099"/>
      </a:dk2>
      <a:lt2>
        <a:srgbClr val="E3E3E3"/>
      </a:lt2>
      <a:accent1>
        <a:srgbClr val="CCCCCC"/>
      </a:accent1>
      <a:accent2>
        <a:srgbClr val="B2B2B2"/>
      </a:accent2>
      <a:accent3>
        <a:srgbClr val="979797"/>
      </a:accent3>
      <a:accent4>
        <a:srgbClr val="838383"/>
      </a:accent4>
      <a:accent5>
        <a:srgbClr val="686868"/>
      </a:accent5>
      <a:accent6>
        <a:srgbClr val="FF9900"/>
      </a:accent6>
      <a:hlink>
        <a:srgbClr val="000099"/>
      </a:hlink>
      <a:folHlink>
        <a:srgbClr val="457CC7"/>
      </a:folHlink>
    </a:clrScheme>
    <a:fontScheme name="f_EineEnBW_PPT">
      <a:majorFont>
        <a:latin typeface="EnBW DIN Pro"/>
        <a:ea typeface=""/>
        <a:cs typeface=""/>
      </a:majorFont>
      <a:minorFont>
        <a:latin typeface="EnBW DIN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8000" tIns="108000" rIns="108000" bIns="1080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rgbClr val="F0F0F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gray">
        <a:noFill/>
        <a:ln>
          <a:noFill/>
        </a:ln>
      </a:spPr>
      <a:bodyPr wrap="none" lIns="0" tIns="0" rIns="0" bIns="0" rtlCol="0">
        <a:spAutoFit/>
      </a:bodyPr>
      <a:lstStyle>
        <a:defPPr marL="0" indent="0">
          <a:spcBef>
            <a:spcPts val="0"/>
          </a:spcBef>
          <a:buClr>
            <a:schemeClr val="accent6"/>
          </a:buClr>
          <a:buSzPct val="140000"/>
          <a:buNone/>
          <a:defRPr sz="1400" dirty="0" err="1" smtClean="0">
            <a:latin typeface="+mn-lt"/>
            <a:ea typeface="DIN-Regular" panose="020B0500010101010101" pitchFamily="34" charset="0"/>
          </a:defRPr>
        </a:defPPr>
      </a:lstStyle>
    </a:txDef>
  </a:objectDefaults>
  <a:extraClrSchemeLst/>
  <a:custClrLst>
    <a:custClr name="Mittelblau">
      <a:srgbClr val="374A9A"/>
    </a:custClr>
    <a:custClr name="Dunkelblau">
      <a:srgbClr val="061671"/>
    </a:custClr>
    <a:custClr name="Hellblau">
      <a:srgbClr val="8AADDC"/>
    </a:custClr>
    <a:custClr name="Dunkelorange">
      <a:srgbClr val="EE7700"/>
    </a:custClr>
    <a:custClr name="Signalrot">
      <a:srgbClr val="E2001A"/>
    </a:custClr>
    <a:custClr name="Signalgrün">
      <a:srgbClr val="94C11C"/>
    </a:custClr>
  </a:custClrLst>
</a:theme>
</file>

<file path=ppt/theme/theme5.xml><?xml version="1.0" encoding="utf-8"?>
<a:theme xmlns:a="http://schemas.openxmlformats.org/drawingml/2006/main" name="4_Beispielpräsentation_Breitbild">
  <a:themeElements>
    <a:clrScheme name="EnBW_4zu3_NEU">
      <a:dk1>
        <a:srgbClr val="3B3B3B"/>
      </a:dk1>
      <a:lt1>
        <a:srgbClr val="FFFFFF"/>
      </a:lt1>
      <a:dk2>
        <a:srgbClr val="000099"/>
      </a:dk2>
      <a:lt2>
        <a:srgbClr val="E3E3E3"/>
      </a:lt2>
      <a:accent1>
        <a:srgbClr val="CCCCCC"/>
      </a:accent1>
      <a:accent2>
        <a:srgbClr val="B2B2B2"/>
      </a:accent2>
      <a:accent3>
        <a:srgbClr val="979797"/>
      </a:accent3>
      <a:accent4>
        <a:srgbClr val="838383"/>
      </a:accent4>
      <a:accent5>
        <a:srgbClr val="686868"/>
      </a:accent5>
      <a:accent6>
        <a:srgbClr val="FF9900"/>
      </a:accent6>
      <a:hlink>
        <a:srgbClr val="000099"/>
      </a:hlink>
      <a:folHlink>
        <a:srgbClr val="457CC7"/>
      </a:folHlink>
    </a:clrScheme>
    <a:fontScheme name="f_EineEnBW_PPT">
      <a:majorFont>
        <a:latin typeface="EnBW DIN Pro"/>
        <a:ea typeface=""/>
        <a:cs typeface=""/>
      </a:majorFont>
      <a:minorFont>
        <a:latin typeface="EnBW DIN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8000" tIns="108000" rIns="108000" bIns="1080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rgbClr val="F0F0F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gray">
        <a:noFill/>
        <a:ln>
          <a:noFill/>
        </a:ln>
      </a:spPr>
      <a:bodyPr wrap="none" lIns="0" tIns="0" rIns="0" bIns="0" rtlCol="0">
        <a:spAutoFit/>
      </a:bodyPr>
      <a:lstStyle>
        <a:defPPr marL="0" indent="0">
          <a:spcBef>
            <a:spcPts val="0"/>
          </a:spcBef>
          <a:buClr>
            <a:schemeClr val="accent6"/>
          </a:buClr>
          <a:buSzPct val="140000"/>
          <a:buNone/>
          <a:defRPr sz="1400" dirty="0" err="1" smtClean="0">
            <a:latin typeface="+mn-lt"/>
            <a:ea typeface="DIN-Regular" panose="020B0500010101010101" pitchFamily="34" charset="0"/>
          </a:defRPr>
        </a:defPPr>
      </a:lstStyle>
    </a:txDef>
  </a:objectDefaults>
  <a:extraClrSchemeLst/>
  <a:custClrLst>
    <a:custClr name="Mittelblau">
      <a:srgbClr val="374A9A"/>
    </a:custClr>
    <a:custClr name="Dunkelblau">
      <a:srgbClr val="061671"/>
    </a:custClr>
    <a:custClr name="Hellblau">
      <a:srgbClr val="8AADDC"/>
    </a:custClr>
    <a:custClr name="Dunkelorange">
      <a:srgbClr val="EE7700"/>
    </a:custClr>
    <a:custClr name="Signalrot">
      <a:srgbClr val="E2001A"/>
    </a:custClr>
    <a:custClr name="Signalgrün">
      <a:srgbClr val="94C11C"/>
    </a:custClr>
  </a:custClrLst>
</a:theme>
</file>

<file path=ppt/theme/theme6.xml><?xml version="1.0" encoding="utf-8"?>
<a:theme xmlns:a="http://schemas.openxmlformats.org/drawingml/2006/main" name="Larissa">
  <a:themeElements>
    <a:clrScheme name="EnBW_4zu3_NEU">
      <a:dk1>
        <a:srgbClr val="3B3B3B"/>
      </a:dk1>
      <a:lt1>
        <a:srgbClr val="FFFFFF"/>
      </a:lt1>
      <a:dk2>
        <a:srgbClr val="000099"/>
      </a:dk2>
      <a:lt2>
        <a:srgbClr val="E3E3E3"/>
      </a:lt2>
      <a:accent1>
        <a:srgbClr val="CCCCCC"/>
      </a:accent1>
      <a:accent2>
        <a:srgbClr val="B2B2B2"/>
      </a:accent2>
      <a:accent3>
        <a:srgbClr val="979797"/>
      </a:accent3>
      <a:accent4>
        <a:srgbClr val="838383"/>
      </a:accent4>
      <a:accent5>
        <a:srgbClr val="686868"/>
      </a:accent5>
      <a:accent6>
        <a:srgbClr val="FF9900"/>
      </a:accent6>
      <a:hlink>
        <a:srgbClr val="000099"/>
      </a:hlink>
      <a:folHlink>
        <a:srgbClr val="457CC7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b0d9fb-1d88-4a6e-9af2-b0912939332c">
      <Terms xmlns="http://schemas.microsoft.com/office/infopath/2007/PartnerControls"/>
    </lcf76f155ced4ddcb4097134ff3c332f>
    <TaxCatchAll xmlns="172d0ffc-d686-45da-894e-afeefd756c9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92704DAEF45B045A3894D3402209EBB" ma:contentTypeVersion="12" ma:contentTypeDescription="Ein neues Dokument erstellen." ma:contentTypeScope="" ma:versionID="25e2fae130194b19d09f9080ea5b4e67">
  <xsd:schema xmlns:xsd="http://www.w3.org/2001/XMLSchema" xmlns:xs="http://www.w3.org/2001/XMLSchema" xmlns:p="http://schemas.microsoft.com/office/2006/metadata/properties" xmlns:ns2="6cb0d9fb-1d88-4a6e-9af2-b0912939332c" xmlns:ns3="172d0ffc-d686-45da-894e-afeefd756c93" targetNamespace="http://schemas.microsoft.com/office/2006/metadata/properties" ma:root="true" ma:fieldsID="d85301c9cc942561c6c662c11e3ed247" ns2:_="" ns3:_="">
    <xsd:import namespace="6cb0d9fb-1d88-4a6e-9af2-b0912939332c"/>
    <xsd:import namespace="172d0ffc-d686-45da-894e-afeefd756c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b0d9fb-1d88-4a6e-9af2-b091293933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edc9490c-4a27-4737-b814-fbfca88d1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d0ffc-d686-45da-894e-afeefd756c9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02ccc8c-ab54-4146-bc8b-c918d2623677}" ma:internalName="TaxCatchAll" ma:showField="CatchAllData" ma:web="172d0ffc-d686-45da-894e-afeefd756c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2E7B00-E6E6-4765-9229-AB5DC0DF533E}">
  <ds:schemaRefs>
    <ds:schemaRef ds:uri="6cb0d9fb-1d88-4a6e-9af2-b0912939332c"/>
    <ds:schemaRef ds:uri="http://purl.org/dc/elements/1.1/"/>
    <ds:schemaRef ds:uri="172d0ffc-d686-45da-894e-afeefd756c93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  <ds:schemaRef ds:uri="5f3961f9-3776-4bd9-9704-94d8c690bebc"/>
    <ds:schemaRef ds:uri="c9f6c730-39d8-497b-8fe4-878f703773f7"/>
  </ds:schemaRefs>
</ds:datastoreItem>
</file>

<file path=customXml/itemProps2.xml><?xml version="1.0" encoding="utf-8"?>
<ds:datastoreItem xmlns:ds="http://schemas.openxmlformats.org/officeDocument/2006/customXml" ds:itemID="{07D237B3-F118-4217-A863-103A004039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63DAC9-25BB-42B6-9BD5-ABF4535A41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b0d9fb-1d88-4a6e-9af2-b0912939332c"/>
    <ds:schemaRef ds:uri="172d0ffc-d686-45da-894e-afeefd756c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1969</Words>
  <Application>Microsoft Office PowerPoint</Application>
  <PresentationFormat>Bildschirmpräsentation (16:9)</PresentationFormat>
  <Paragraphs>411</Paragraphs>
  <Slides>19</Slides>
  <Notes>11</Notes>
  <HiddenSlides>4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34" baseType="lpstr">
      <vt:lpstr>EnBWDINPro-Medium</vt:lpstr>
      <vt:lpstr>EnBWDINPro</vt:lpstr>
      <vt:lpstr>EnBW DIN Pro</vt:lpstr>
      <vt:lpstr>DIN-Regular</vt:lpstr>
      <vt:lpstr>DIN-Medium</vt:lpstr>
      <vt:lpstr>EnBW DIN Pro Medium</vt:lpstr>
      <vt:lpstr>EnBWDINPro-Bold</vt:lpstr>
      <vt:lpstr>Arial</vt:lpstr>
      <vt:lpstr>Symbol</vt:lpstr>
      <vt:lpstr>Beispielpräsentation_Breitbild</vt:lpstr>
      <vt:lpstr>2_Beispielpräsentation_Breitbild</vt:lpstr>
      <vt:lpstr>3_Beispielpräsentation_Breitbild</vt:lpstr>
      <vt:lpstr>1_Beispielpräsentation_Breitbild</vt:lpstr>
      <vt:lpstr>4_Beispielpräsentation_Breitbild</vt:lpstr>
      <vt:lpstr>think-cell Folie</vt:lpstr>
      <vt:lpstr>PowerPoint-Präsentation</vt:lpstr>
      <vt:lpstr>PowerPoint-Präsentation</vt:lpstr>
      <vt:lpstr>Unser Glasfasernetz – die Basis für Ihre Kommunikation</vt:lpstr>
      <vt:lpstr>Wir bringen Sie ans Highspeed-Netz!</vt:lpstr>
      <vt:lpstr>Erste Schritte zum Glasfaseranschluss</vt:lpstr>
      <vt:lpstr>PowerPoint-Präsentation</vt:lpstr>
      <vt:lpstr>Angebote für Privatkunden Ob Internet, Telefon oder IPTV — wir sind Ihr Ansprechpartner</vt:lpstr>
      <vt:lpstr>PowerPoint-Präsentation</vt:lpstr>
      <vt:lpstr>PowerPoint-Präsentation</vt:lpstr>
      <vt:lpstr>Machen Sie mehr aus Ihrem Internetanschluss!</vt:lpstr>
      <vt:lpstr>Angebote für Privatkunden IPTV – Unsere vollwertige Lösung für Fernsehen in HD-Qualität</vt:lpstr>
      <vt:lpstr>PowerPoint-Präsentation</vt:lpstr>
      <vt:lpstr>PowerPoint-Präsentation</vt:lpstr>
      <vt:lpstr>Angebote für Geschäftskunden Zuverlässiger Service und maßgeschneiderte Lösungen</vt:lpstr>
      <vt:lpstr>Angebote für Geschäftskunden Zuverlässiger Service und maßgeschneiderte Lösungen</vt:lpstr>
      <vt:lpstr>Kurz und knapp: ComBusiness phone</vt:lpstr>
      <vt:lpstr>ComBusiness phone </vt:lpstr>
      <vt:lpstr>ComBusiness phone Zusatzoptionen </vt:lpstr>
      <vt:lpstr>PowerPoint-Präsentation</vt:lpstr>
    </vt:vector>
  </TitlesOfParts>
  <Company>EnBW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Lorem und ipsum 42pt Powerpoint</dc:title>
  <dc:creator>Praetorius Johanna</dc:creator>
  <cp:lastModifiedBy>Ottenbacher Nicolai</cp:lastModifiedBy>
  <cp:revision>694</cp:revision>
  <cp:lastPrinted>2014-06-04T15:40:34Z</cp:lastPrinted>
  <dcterms:created xsi:type="dcterms:W3CDTF">2019-04-29T10:35:22Z</dcterms:created>
  <dcterms:modified xsi:type="dcterms:W3CDTF">2023-05-04T11:15:12Z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0x01010045F99C4191A9714785AD075B760E89FB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